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7"/>
  </p:notesMasterIdLst>
  <p:handoutMasterIdLst>
    <p:handoutMasterId r:id="rId28"/>
  </p:handoutMasterIdLst>
  <p:sldIdLst>
    <p:sldId id="397" r:id="rId2"/>
    <p:sldId id="394" r:id="rId3"/>
    <p:sldId id="312" r:id="rId4"/>
    <p:sldId id="416" r:id="rId5"/>
    <p:sldId id="316" r:id="rId6"/>
    <p:sldId id="412" r:id="rId7"/>
    <p:sldId id="417" r:id="rId8"/>
    <p:sldId id="415" r:id="rId9"/>
    <p:sldId id="406" r:id="rId10"/>
    <p:sldId id="402" r:id="rId11"/>
    <p:sldId id="420" r:id="rId12"/>
    <p:sldId id="421" r:id="rId13"/>
    <p:sldId id="422" r:id="rId14"/>
    <p:sldId id="410" r:id="rId15"/>
    <p:sldId id="411" r:id="rId16"/>
    <p:sldId id="407" r:id="rId17"/>
    <p:sldId id="413" r:id="rId18"/>
    <p:sldId id="409" r:id="rId19"/>
    <p:sldId id="418" r:id="rId20"/>
    <p:sldId id="401" r:id="rId21"/>
    <p:sldId id="403" r:id="rId22"/>
    <p:sldId id="419" r:id="rId23"/>
    <p:sldId id="395" r:id="rId24"/>
    <p:sldId id="358" r:id="rId25"/>
    <p:sldId id="399" r:id="rId26"/>
  </p:sldIdLst>
  <p:sldSz cx="9144000" cy="6858000" type="letter"/>
  <p:notesSz cx="6669088" cy="9928225"/>
  <p:defaultTextStyle>
    <a:defPPr>
      <a:defRPr lang="en-US"/>
    </a:defPPr>
    <a:lvl1pPr algn="l" rtl="0" fontAlgn="base">
      <a:spcBef>
        <a:spcPct val="0"/>
      </a:spcBef>
      <a:spcAft>
        <a:spcPct val="0"/>
      </a:spcAft>
      <a:defRPr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12C"/>
    <a:srgbClr val="9EAC96"/>
    <a:srgbClr val="B41E17"/>
    <a:srgbClr val="FFFFFF"/>
    <a:srgbClr val="5A5A78"/>
    <a:srgbClr val="DADFD7"/>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44" autoAdjust="0"/>
    <p:restoredTop sz="94672" autoAdjust="0"/>
  </p:normalViewPr>
  <p:slideViewPr>
    <p:cSldViewPr snapToGrid="0">
      <p:cViewPr>
        <p:scale>
          <a:sx n="79" d="100"/>
          <a:sy n="79" d="100"/>
        </p:scale>
        <p:origin x="-206" y="-62"/>
      </p:cViewPr>
      <p:guideLst>
        <p:guide orient="horz" pos="3264"/>
        <p:guide pos="571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949" y="-62"/>
      </p:cViewPr>
      <p:guideLst>
        <p:guide orient="horz" pos="3127"/>
        <p:guide pos="2100"/>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05475"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59F2E55-2C67-4322-84B2-4EEB9CEDBC07}" type="datetimeFigureOut">
              <a:rPr lang="de-DE"/>
              <a:pPr/>
              <a:t>17.06.2009</a:t>
            </a:fld>
            <a:endParaRPr lang="de-DE"/>
          </a:p>
        </p:txBody>
      </p:sp>
      <p:sp>
        <p:nvSpPr>
          <p:cNvPr id="10547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05477"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D01250D-4BD3-4F33-94E3-BDD52FAC6B90}" type="slidenum">
              <a:rPr lang="de-DE"/>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88925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0">
                <a:latin typeface="Arial" charset="0"/>
                <a:ea typeface="ＭＳ Ｐゴシック" pitchFamily="32" charset="-128"/>
                <a:cs typeface="+mn-cs"/>
              </a:defRPr>
            </a:lvl1pPr>
          </a:lstStyle>
          <a:p>
            <a:pPr>
              <a:defRPr/>
            </a:pPr>
            <a:endParaRPr lang="en-US" dirty="0"/>
          </a:p>
        </p:txBody>
      </p:sp>
      <p:sp>
        <p:nvSpPr>
          <p:cNvPr id="18435" name="Rectangle 3"/>
          <p:cNvSpPr>
            <a:spLocks noGrp="1" noChangeArrowheads="1"/>
          </p:cNvSpPr>
          <p:nvPr>
            <p:ph type="dt" idx="1"/>
          </p:nvPr>
        </p:nvSpPr>
        <p:spPr bwMode="auto">
          <a:xfrm>
            <a:off x="3779838" y="0"/>
            <a:ext cx="288925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0">
                <a:latin typeface="Arial" charset="0"/>
                <a:ea typeface="ＭＳ Ｐゴシック" pitchFamily="32" charset="-128"/>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0">
                <a:latin typeface="Arial" charset="0"/>
                <a:ea typeface="ＭＳ Ｐゴシック" pitchFamily="32" charset="-128"/>
                <a:cs typeface="+mn-cs"/>
              </a:defRPr>
            </a:lvl1pPr>
          </a:lstStyle>
          <a:p>
            <a:pPr>
              <a:defRPr/>
            </a:pPr>
            <a:endParaRPr lang="en-US" dirty="0"/>
          </a:p>
        </p:txBody>
      </p:sp>
      <p:sp>
        <p:nvSpPr>
          <p:cNvPr id="1843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0">
                <a:latin typeface="Arial" charset="0"/>
                <a:ea typeface="ＭＳ Ｐゴシック" pitchFamily="32" charset="-128"/>
                <a:cs typeface="+mn-cs"/>
              </a:defRPr>
            </a:lvl1pPr>
          </a:lstStyle>
          <a:p>
            <a:pPr>
              <a:defRPr/>
            </a:pPr>
            <a:fld id="{D7A1C933-6D92-4D6E-806F-7C3E9A15DAF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E17AE9D-C978-42EE-AF16-D91A57A92B35}" type="slidenum">
              <a:rPr lang="en-US" smtClean="0">
                <a:latin typeface="Arial" pitchFamily="34" charset="0"/>
                <a:ea typeface="MS PGothic" pitchFamily="34" charset="-128"/>
              </a:rPr>
              <a:pPr/>
              <a:t>0</a:t>
            </a:fld>
            <a:endParaRPr lang="en-US" dirty="0" smtClean="0">
              <a:latin typeface="Arial" pitchFamily="34" charset="0"/>
              <a:ea typeface="MS PGothic" pitchFamily="3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de-DE" smtClean="0">
                <a:latin typeface="Arial" pitchFamily="34" charset="0"/>
              </a:rPr>
              <a:t>Functional water business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de-DE" smtClean="0">
              <a:latin typeface="Arial" pitchFamily="34" charset="0"/>
              <a:ea typeface="ＭＳ Ｐゴシック" pitchFamily="34" charset="-128"/>
            </a:endParaRPr>
          </a:p>
        </p:txBody>
      </p:sp>
      <p:sp>
        <p:nvSpPr>
          <p:cNvPr id="24580" name="Slide Number Placeholder 3"/>
          <p:cNvSpPr>
            <a:spLocks noGrp="1"/>
          </p:cNvSpPr>
          <p:nvPr>
            <p:ph type="sldNum" sz="quarter" idx="5"/>
          </p:nvPr>
        </p:nvSpPr>
        <p:spPr>
          <a:noFill/>
        </p:spPr>
        <p:txBody>
          <a:bodyPr/>
          <a:lstStyle/>
          <a:p>
            <a:fld id="{6E87B197-BF96-4664-A354-1AE55328762B}" type="slidenum">
              <a:rPr lang="en-US" smtClean="0">
                <a:latin typeface="Arial" pitchFamily="34" charset="0"/>
                <a:ea typeface="ＭＳ Ｐゴシック" pitchFamily="34" charset="-128"/>
              </a:rPr>
              <a:pPr/>
              <a:t>22</a:t>
            </a:fld>
            <a:endParaRPr lang="en-US" dirty="0"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pPr eaLnBrk="1" hangingPunct="1"/>
            <a:endParaRPr lang="de-DE" smtClean="0">
              <a:latin typeface="Arial" pitchFamily="34" charset="0"/>
              <a:ea typeface="ＭＳ Ｐゴシック" pitchFamily="34" charset="-128"/>
            </a:endParaRPr>
          </a:p>
        </p:txBody>
      </p:sp>
      <p:sp>
        <p:nvSpPr>
          <p:cNvPr id="101379" name="Slide Number Placeholder 3"/>
          <p:cNvSpPr>
            <a:spLocks noGrp="1"/>
          </p:cNvSpPr>
          <p:nvPr>
            <p:ph type="sldNum" sz="quarter" idx="5"/>
          </p:nvPr>
        </p:nvSpPr>
        <p:spPr>
          <a:noFill/>
        </p:spPr>
        <p:txBody>
          <a:bodyPr/>
          <a:lstStyle/>
          <a:p>
            <a:fld id="{45ECE61A-38EE-45BD-A55F-F6B0042FB856}" type="slidenum">
              <a:rPr lang="en-US" smtClean="0">
                <a:latin typeface="Arial" pitchFamily="34" charset="0"/>
                <a:ea typeface="ＭＳ Ｐゴシック" pitchFamily="34" charset="-128"/>
              </a:rPr>
              <a:pPr/>
              <a:t>23</a:t>
            </a:fld>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46CA114F-AC6D-4ED8-9CCA-05860342511B}" type="slidenum">
              <a:rPr lang="en-US" smtClean="0">
                <a:latin typeface="Arial" pitchFamily="34" charset="0"/>
                <a:ea typeface="ＭＳ Ｐゴシック" pitchFamily="34" charset="-128"/>
              </a:rPr>
              <a:pPr/>
              <a:t>1</a:t>
            </a:fld>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endParaRPr lang="de-DE" dirty="0" smtClean="0">
              <a:latin typeface="Arial" pitchFamily="34" charset="0"/>
              <a:ea typeface="ＭＳ Ｐゴシック" pitchFamily="34" charset="-128"/>
            </a:endParaRPr>
          </a:p>
        </p:txBody>
      </p:sp>
      <p:sp>
        <p:nvSpPr>
          <p:cNvPr id="21507" name="Slide Number Placeholder 3"/>
          <p:cNvSpPr>
            <a:spLocks noGrp="1"/>
          </p:cNvSpPr>
          <p:nvPr>
            <p:ph type="sldNum" sz="quarter" idx="5"/>
          </p:nvPr>
        </p:nvSpPr>
        <p:spPr>
          <a:noFill/>
        </p:spPr>
        <p:txBody>
          <a:bodyPr/>
          <a:lstStyle/>
          <a:p>
            <a:fld id="{F4EAFA4B-46A6-42E6-8D4D-D0A6300A3772}" type="slidenum">
              <a:rPr lang="en-US" smtClean="0">
                <a:latin typeface="Arial" pitchFamily="34" charset="0"/>
                <a:ea typeface="ＭＳ Ｐゴシック" pitchFamily="34" charset="-128"/>
              </a:rPr>
              <a:pPr/>
              <a:t>2</a:t>
            </a:fld>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46CA114F-AC6D-4ED8-9CCA-05860342511B}" type="slidenum">
              <a:rPr lang="en-US" smtClean="0">
                <a:latin typeface="Arial" pitchFamily="34" charset="0"/>
                <a:ea typeface="ＭＳ Ｐゴシック" pitchFamily="34" charset="-128"/>
              </a:rPr>
              <a:pPr/>
              <a:t>3</a:t>
            </a:fld>
            <a:endParaRPr lang="en-US" dirty="0"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endParaRPr lang="de-DE" smtClean="0">
              <a:latin typeface="Arial" pitchFamily="34" charset="0"/>
              <a:ea typeface="ＭＳ Ｐゴシック" pitchFamily="34" charset="-128"/>
            </a:endParaRPr>
          </a:p>
        </p:txBody>
      </p:sp>
      <p:sp>
        <p:nvSpPr>
          <p:cNvPr id="25603" name="Slide Number Placeholder 3"/>
          <p:cNvSpPr>
            <a:spLocks noGrp="1"/>
          </p:cNvSpPr>
          <p:nvPr>
            <p:ph type="sldNum" sz="quarter" idx="5"/>
          </p:nvPr>
        </p:nvSpPr>
        <p:spPr>
          <a:noFill/>
        </p:spPr>
        <p:txBody>
          <a:bodyPr/>
          <a:lstStyle/>
          <a:p>
            <a:fld id="{2F03EAB9-F471-45A5-B775-47A4E501ED0F}" type="slidenum">
              <a:rPr lang="en-US" smtClean="0">
                <a:latin typeface="Arial" pitchFamily="34" charset="0"/>
                <a:ea typeface="ＭＳ Ｐゴシック" pitchFamily="34" charset="-128"/>
              </a:rPr>
              <a:pPr/>
              <a:t>4</a:t>
            </a:fld>
            <a:endParaRPr lang="en-US" dirty="0"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46CA114F-AC6D-4ED8-9CCA-05860342511B}" type="slidenum">
              <a:rPr lang="en-US" smtClean="0">
                <a:latin typeface="Arial" pitchFamily="34" charset="0"/>
                <a:ea typeface="ＭＳ Ｐゴシック" pitchFamily="34" charset="-128"/>
              </a:rPr>
              <a:pPr/>
              <a:t>6</a:t>
            </a:fld>
            <a:endParaRPr lang="en-US" dirty="0"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46CA114F-AC6D-4ED8-9CCA-05860342511B}" type="slidenum">
              <a:rPr lang="en-US" smtClean="0">
                <a:latin typeface="Arial" pitchFamily="34" charset="0"/>
                <a:ea typeface="ＭＳ Ｐゴシック" pitchFamily="34" charset="-128"/>
              </a:rPr>
              <a:pPr/>
              <a:t>18</a:t>
            </a:fld>
            <a:endParaRPr lang="en-US" dirty="0"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7A1C933-6D92-4D6E-806F-7C3E9A15DAF9}" type="slidenum">
              <a:rPr lang="en-US" smtClean="0"/>
              <a:pPr>
                <a:defRPr/>
              </a:pPr>
              <a:t>20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46CA114F-AC6D-4ED8-9CCA-05860342511B}" type="slidenum">
              <a:rPr lang="en-US" smtClean="0">
                <a:latin typeface="Arial" pitchFamily="34" charset="0"/>
                <a:ea typeface="ＭＳ Ｐゴシック" pitchFamily="34" charset="-128"/>
              </a:rPr>
              <a:pPr/>
              <a:t>21</a:t>
            </a:fld>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553AA84-B402-4FF4-93FC-DE7E6AE1603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5D078B8-F091-49F4-BE63-219DC427B52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FFF4A56-783B-4431-A864-DDA40EB0B12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D3EB0BF-A2E1-4982-B04C-5B041C3CAEB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9600" y="12192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37C2E-2BE0-4073-83E6-FF41218B5CC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A7083A9-D111-4236-90E0-6AC468AAC4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66641FA-ECE4-46A6-81AE-894E5A97A6A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407208-085B-49A4-BF21-FAC16A4F3D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72A0098-A3E4-49C3-A73B-E70129168BB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B6E40A0-7496-4DEA-BBE2-E79FB92BF82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66788"/>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1219200"/>
            <a:ext cx="8686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0">
                <a:solidFill>
                  <a:srgbClr val="333333"/>
                </a:solidFill>
                <a:latin typeface="Arial" charset="0"/>
                <a:ea typeface="ＭＳ Ｐゴシック" pitchFamily="32" charset="-128"/>
                <a:cs typeface="+mn-cs"/>
              </a:defRPr>
            </a:lvl1pPr>
          </a:lstStyle>
          <a:p>
            <a:pPr>
              <a:defRPr/>
            </a:pPr>
            <a:fld id="{D14CCF25-3B0C-4594-BC71-30CDB91B884E}" type="slidenum">
              <a:rPr lang="en-US"/>
              <a:pPr>
                <a:defRPr/>
              </a:pPr>
              <a:t>‹#›</a:t>
            </a:fld>
            <a:endParaRPr lang="en-US" dirty="0"/>
          </a:p>
        </p:txBody>
      </p:sp>
      <p:sp>
        <p:nvSpPr>
          <p:cNvPr id="1031" name="Line 7"/>
          <p:cNvSpPr>
            <a:spLocks noChangeShapeType="1"/>
          </p:cNvSpPr>
          <p:nvPr/>
        </p:nvSpPr>
        <p:spPr bwMode="auto">
          <a:xfrm>
            <a:off x="0" y="979488"/>
            <a:ext cx="9144000" cy="0"/>
          </a:xfrm>
          <a:prstGeom prst="line">
            <a:avLst/>
          </a:prstGeom>
          <a:noFill/>
          <a:ln w="12700">
            <a:solidFill>
              <a:srgbClr val="B41E17"/>
            </a:solidFill>
            <a:round/>
            <a:headEnd/>
            <a:tailEnd/>
          </a:ln>
        </p:spPr>
        <p:txBody>
          <a:bodyPr wrap="none" anchor="ctr"/>
          <a:lstStyle/>
          <a:p>
            <a:pPr eaLnBrk="0" hangingPunct="0">
              <a:defRPr/>
            </a:pPr>
            <a:endParaRPr lang="en-US" dirty="0">
              <a:latin typeface="Arial" charset="0"/>
              <a:ea typeface="ＭＳ Ｐゴシック" pitchFamily="32" charset="-128"/>
            </a:endParaRPr>
          </a:p>
        </p:txBody>
      </p:sp>
      <p:sp>
        <p:nvSpPr>
          <p:cNvPr id="1033" name="Line 9"/>
          <p:cNvSpPr>
            <a:spLocks noChangeShapeType="1"/>
          </p:cNvSpPr>
          <p:nvPr/>
        </p:nvSpPr>
        <p:spPr bwMode="auto">
          <a:xfrm>
            <a:off x="0" y="6629400"/>
            <a:ext cx="9144000" cy="0"/>
          </a:xfrm>
          <a:prstGeom prst="line">
            <a:avLst/>
          </a:prstGeom>
          <a:noFill/>
          <a:ln w="12700">
            <a:solidFill>
              <a:srgbClr val="B41E17"/>
            </a:solidFill>
            <a:round/>
            <a:headEnd/>
            <a:tailEnd/>
          </a:ln>
        </p:spPr>
        <p:txBody>
          <a:bodyPr wrap="none" anchor="ctr"/>
          <a:lstStyle/>
          <a:p>
            <a:pPr eaLnBrk="0" hangingPunct="0">
              <a:defRPr/>
            </a:pPr>
            <a:endParaRPr lang="en-US" dirty="0">
              <a:latin typeface="Arial" charset="0"/>
              <a:ea typeface="ＭＳ Ｐゴシック" pitchFamily="32" charset="-128"/>
            </a:endParaRPr>
          </a:p>
        </p:txBody>
      </p:sp>
      <p:sp>
        <p:nvSpPr>
          <p:cNvPr id="1042" name="Rectangle 18"/>
          <p:cNvSpPr>
            <a:spLocks noChangeArrowheads="1"/>
          </p:cNvSpPr>
          <p:nvPr/>
        </p:nvSpPr>
        <p:spPr bwMode="auto">
          <a:xfrm>
            <a:off x="0" y="0"/>
            <a:ext cx="9144000" cy="990600"/>
          </a:xfrm>
          <a:prstGeom prst="rect">
            <a:avLst/>
          </a:prstGeom>
          <a:solidFill>
            <a:srgbClr val="9EAC96">
              <a:alpha val="38000"/>
            </a:srgbClr>
          </a:solidFill>
          <a:ln w="9525">
            <a:noFill/>
            <a:miter lim="800000"/>
            <a:headEnd/>
            <a:tailEnd/>
          </a:ln>
        </p:spPr>
        <p:txBody>
          <a:bodyPr wrap="none" anchor="ctr"/>
          <a:lstStyle/>
          <a:p>
            <a:pPr eaLnBrk="0" hangingPunct="0">
              <a:defRPr/>
            </a:pPr>
            <a:endParaRPr lang="en-US" dirty="0">
              <a:latin typeface="Arial" charset="0"/>
              <a:ea typeface="ＭＳ Ｐゴシック" pitchFamily="32" charset="-128"/>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Arial" charset="0"/>
          <a:ea typeface="ＭＳ Ｐゴシック" pitchFamily="32" charset="-128"/>
        </a:defRPr>
      </a:lvl2pPr>
      <a:lvl3pPr algn="l" rtl="0" eaLnBrk="0" fontAlgn="base" hangingPunct="0">
        <a:spcBef>
          <a:spcPct val="0"/>
        </a:spcBef>
        <a:spcAft>
          <a:spcPct val="0"/>
        </a:spcAft>
        <a:defRPr sz="2000">
          <a:solidFill>
            <a:schemeClr val="tx2"/>
          </a:solidFill>
          <a:latin typeface="Arial" charset="0"/>
          <a:ea typeface="ＭＳ Ｐゴシック" pitchFamily="32" charset="-128"/>
        </a:defRPr>
      </a:lvl3pPr>
      <a:lvl4pPr algn="l" rtl="0" eaLnBrk="0" fontAlgn="base" hangingPunct="0">
        <a:spcBef>
          <a:spcPct val="0"/>
        </a:spcBef>
        <a:spcAft>
          <a:spcPct val="0"/>
        </a:spcAft>
        <a:defRPr sz="2000">
          <a:solidFill>
            <a:schemeClr val="tx2"/>
          </a:solidFill>
          <a:latin typeface="Arial" charset="0"/>
          <a:ea typeface="ＭＳ Ｐゴシック" pitchFamily="32" charset="-128"/>
        </a:defRPr>
      </a:lvl4pPr>
      <a:lvl5pPr algn="l" rtl="0" eaLnBrk="0" fontAlgn="base" hangingPunct="0">
        <a:spcBef>
          <a:spcPct val="0"/>
        </a:spcBef>
        <a:spcAft>
          <a:spcPct val="0"/>
        </a:spcAft>
        <a:defRPr sz="2000">
          <a:solidFill>
            <a:schemeClr val="tx2"/>
          </a:solidFill>
          <a:latin typeface="Arial" charset="0"/>
          <a:ea typeface="ＭＳ Ｐゴシック" pitchFamily="32" charset="-128"/>
        </a:defRPr>
      </a:lvl5pPr>
      <a:lvl6pPr marL="457200" algn="l" rtl="0" fontAlgn="base">
        <a:spcBef>
          <a:spcPct val="0"/>
        </a:spcBef>
        <a:spcAft>
          <a:spcPct val="0"/>
        </a:spcAft>
        <a:defRPr sz="2000">
          <a:solidFill>
            <a:schemeClr val="tx2"/>
          </a:solidFill>
          <a:latin typeface="Arial" charset="0"/>
          <a:ea typeface="ＭＳ Ｐゴシック" pitchFamily="32" charset="-128"/>
        </a:defRPr>
      </a:lvl6pPr>
      <a:lvl7pPr marL="914400" algn="l" rtl="0" fontAlgn="base">
        <a:spcBef>
          <a:spcPct val="0"/>
        </a:spcBef>
        <a:spcAft>
          <a:spcPct val="0"/>
        </a:spcAft>
        <a:defRPr sz="2000">
          <a:solidFill>
            <a:schemeClr val="tx2"/>
          </a:solidFill>
          <a:latin typeface="Arial" charset="0"/>
          <a:ea typeface="ＭＳ Ｐゴシック" pitchFamily="32" charset="-128"/>
        </a:defRPr>
      </a:lvl7pPr>
      <a:lvl8pPr marL="1371600" algn="l" rtl="0" fontAlgn="base">
        <a:spcBef>
          <a:spcPct val="0"/>
        </a:spcBef>
        <a:spcAft>
          <a:spcPct val="0"/>
        </a:spcAft>
        <a:defRPr sz="2000">
          <a:solidFill>
            <a:schemeClr val="tx2"/>
          </a:solidFill>
          <a:latin typeface="Arial" charset="0"/>
          <a:ea typeface="ＭＳ Ｐゴシック" pitchFamily="32" charset="-128"/>
        </a:defRPr>
      </a:lvl8pPr>
      <a:lvl9pPr marL="1828800" algn="l" rtl="0" fontAlgn="base">
        <a:spcBef>
          <a:spcPct val="0"/>
        </a:spcBef>
        <a:spcAft>
          <a:spcPct val="0"/>
        </a:spcAft>
        <a:defRPr sz="2000">
          <a:solidFill>
            <a:schemeClr val="tx2"/>
          </a:solidFill>
          <a:latin typeface="Arial" charset="0"/>
          <a:ea typeface="ＭＳ Ｐゴシック" pitchFamily="32" charset="-128"/>
        </a:defRPr>
      </a:lvl9pPr>
    </p:titleStyle>
    <p:bodyStyle>
      <a:lvl1pPr marL="171450" indent="-171450" algn="l" rtl="0" eaLnBrk="0" fontAlgn="base" hangingPunct="0">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ea typeface="+mn-ea"/>
          <a:cs typeface="+mn-cs"/>
        </a:defRPr>
      </a:lvl1pPr>
      <a:lvl2pPr marL="458788" indent="-173038" algn="l" rtl="0" eaLnBrk="0" fontAlgn="base" hangingPunct="0">
        <a:spcBef>
          <a:spcPct val="0"/>
        </a:spcBef>
        <a:spcAft>
          <a:spcPct val="0"/>
        </a:spcAft>
        <a:buClr>
          <a:schemeClr val="tx2"/>
        </a:buClr>
        <a:buSzPct val="75000"/>
        <a:buFont typeface="Arial" pitchFamily="34" charset="0"/>
        <a:buChar char="–"/>
        <a:tabLst>
          <a:tab pos="2517775" algn="l"/>
        </a:tabLst>
        <a:defRPr sz="1600">
          <a:solidFill>
            <a:schemeClr val="tx2"/>
          </a:solidFill>
          <a:latin typeface="+mn-lt"/>
        </a:defRPr>
      </a:lvl2pPr>
      <a:lvl3pPr marL="747713" indent="-174625" algn="l" rtl="0" eaLnBrk="0" fontAlgn="base" hangingPunct="0">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defRPr>
      </a:lvl3pPr>
      <a:lvl4pPr marL="1030288" indent="-168275" algn="l" rtl="0" eaLnBrk="0" fontAlgn="base" hangingPunct="0">
        <a:spcBef>
          <a:spcPct val="0"/>
        </a:spcBef>
        <a:spcAft>
          <a:spcPct val="0"/>
        </a:spcAft>
        <a:buClr>
          <a:schemeClr val="tx2"/>
        </a:buClr>
        <a:buSzPct val="75000"/>
        <a:buFont typeface="Arial" pitchFamily="34" charset="0"/>
        <a:buChar char="–"/>
        <a:tabLst>
          <a:tab pos="2517775" algn="l"/>
        </a:tabLst>
        <a:defRPr sz="1600">
          <a:solidFill>
            <a:schemeClr val="tx2"/>
          </a:solidFill>
          <a:latin typeface="+mn-lt"/>
        </a:defRPr>
      </a:lvl4pPr>
      <a:lvl5pPr marL="1306513" indent="-161925" algn="l" rtl="0" eaLnBrk="0" fontAlgn="base" hangingPunct="0">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defRPr>
      </a:lvl5pPr>
      <a:lvl6pPr marL="1763713" indent="-161925" algn="l" rtl="0" fontAlgn="base">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defRPr>
      </a:lvl6pPr>
      <a:lvl7pPr marL="2220913" indent="-161925" algn="l" rtl="0" fontAlgn="base">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defRPr>
      </a:lvl7pPr>
      <a:lvl8pPr marL="2678113" indent="-161925" algn="l" rtl="0" fontAlgn="base">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defRPr>
      </a:lvl8pPr>
      <a:lvl9pPr marL="3135313" indent="-161925" algn="l" rtl="0" fontAlgn="base">
        <a:spcBef>
          <a:spcPct val="0"/>
        </a:spcBef>
        <a:spcAft>
          <a:spcPct val="0"/>
        </a:spcAft>
        <a:buClr>
          <a:schemeClr val="tx2"/>
        </a:buClr>
        <a:buSzPct val="75000"/>
        <a:buFont typeface="Wingdings" pitchFamily="2" charset="2"/>
        <a:buChar char=""/>
        <a:tabLst>
          <a:tab pos="2517775" algn="l"/>
        </a:tabLst>
        <a:defRPr sz="16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i.hitachi.co.jp/ps/images/pdf/IGBT/MBN600H65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koepke@redchalkgroup.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mailto:jsheridan@redchalkgroup.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reenwoodsoarip.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31813" y="1377137"/>
            <a:ext cx="7835900" cy="3964889"/>
          </a:xfrm>
          <a:prstGeom prst="rect">
            <a:avLst/>
          </a:prstGeom>
          <a:solidFill>
            <a:schemeClr val="bg1">
              <a:lumMod val="85000"/>
            </a:schemeClr>
          </a:solidFill>
          <a:ln w="22225" cap="flat" cmpd="sng" algn="ctr">
            <a:noFill/>
            <a:prstDash val="solid"/>
            <a:round/>
            <a:headEnd type="none" w="med" len="med"/>
            <a:tailEnd type="none" w="med" len="med"/>
          </a:ln>
          <a:effectLst/>
        </p:spPr>
        <p:txBody>
          <a:bodyPr anchor="ctr"/>
          <a:lstStyle/>
          <a:p>
            <a:pPr eaLnBrk="0" hangingPunct="0">
              <a:defRPr/>
            </a:pPr>
            <a:endParaRPr lang="en-US" dirty="0">
              <a:latin typeface="Arial" charset="0"/>
              <a:ea typeface="ＭＳ Ｐゴシック" pitchFamily="32" charset="-128"/>
            </a:endParaRPr>
          </a:p>
        </p:txBody>
      </p:sp>
      <p:sp>
        <p:nvSpPr>
          <p:cNvPr id="3075" name="Text Box 13"/>
          <p:cNvSpPr txBox="1">
            <a:spLocks noChangeArrowheads="1"/>
          </p:cNvSpPr>
          <p:nvPr/>
        </p:nvSpPr>
        <p:spPr bwMode="auto">
          <a:xfrm>
            <a:off x="1965325" y="5229225"/>
            <a:ext cx="184150" cy="457200"/>
          </a:xfrm>
          <a:prstGeom prst="rect">
            <a:avLst/>
          </a:prstGeom>
          <a:noFill/>
          <a:ln w="9525">
            <a:noFill/>
            <a:miter lim="800000"/>
            <a:headEnd/>
            <a:tailEnd/>
          </a:ln>
        </p:spPr>
        <p:txBody>
          <a:bodyPr wrap="none">
            <a:spAutoFit/>
          </a:bodyPr>
          <a:lstStyle/>
          <a:p>
            <a:pPr eaLnBrk="0" hangingPunct="0"/>
            <a:endParaRPr lang="de-DE" sz="2400" b="0"/>
          </a:p>
        </p:txBody>
      </p:sp>
      <p:sp>
        <p:nvSpPr>
          <p:cNvPr id="3076" name="Rectangle 34"/>
          <p:cNvSpPr>
            <a:spLocks noChangeArrowheads="1"/>
          </p:cNvSpPr>
          <p:nvPr/>
        </p:nvSpPr>
        <p:spPr bwMode="auto">
          <a:xfrm>
            <a:off x="662879" y="1486153"/>
            <a:ext cx="7642225" cy="3406775"/>
          </a:xfrm>
          <a:prstGeom prst="rect">
            <a:avLst/>
          </a:prstGeom>
          <a:noFill/>
          <a:ln w="9525">
            <a:noFill/>
            <a:miter lim="800000"/>
            <a:headEnd/>
            <a:tailEnd/>
          </a:ln>
        </p:spPr>
        <p:txBody>
          <a:bodyPr/>
          <a:lstStyle/>
          <a:p>
            <a:pPr eaLnBrk="0" hangingPunct="0">
              <a:defRPr/>
            </a:pPr>
            <a:r>
              <a:rPr lang="en-US" sz="2800" dirty="0" smtClean="0">
                <a:solidFill>
                  <a:srgbClr val="191919"/>
                </a:solidFill>
                <a:ea typeface="ＭＳ Ｐゴシック" pitchFamily="32" charset="-128"/>
                <a:cs typeface="Arial" pitchFamily="34" charset="0"/>
              </a:rPr>
              <a:t>Technology Licensing/</a:t>
            </a:r>
          </a:p>
          <a:p>
            <a:pPr eaLnBrk="0" hangingPunct="0">
              <a:defRPr/>
            </a:pPr>
            <a:r>
              <a:rPr lang="en-US" sz="2800" dirty="0" smtClean="0">
                <a:solidFill>
                  <a:srgbClr val="191919"/>
                </a:solidFill>
                <a:ea typeface="ＭＳ Ｐゴシック" pitchFamily="32" charset="-128"/>
                <a:cs typeface="Arial" pitchFamily="34" charset="0"/>
              </a:rPr>
              <a:t>Patent Acquisition Opportunity – </a:t>
            </a:r>
          </a:p>
          <a:p>
            <a:pPr eaLnBrk="0" hangingPunct="0">
              <a:defRPr/>
            </a:pPr>
            <a:endParaRPr lang="en-US" sz="2800" dirty="0" smtClean="0">
              <a:solidFill>
                <a:srgbClr val="191919"/>
              </a:solidFill>
              <a:ea typeface="ＭＳ Ｐゴシック" pitchFamily="32" charset="-128"/>
              <a:cs typeface="Arial" pitchFamily="34" charset="0"/>
            </a:endParaRPr>
          </a:p>
          <a:p>
            <a:pPr eaLnBrk="0" hangingPunct="0">
              <a:defRPr/>
            </a:pPr>
            <a:r>
              <a:rPr lang="en-US" sz="2800" dirty="0" smtClean="0">
                <a:solidFill>
                  <a:srgbClr val="191919"/>
                </a:solidFill>
                <a:ea typeface="ＭＳ Ｐゴシック" pitchFamily="32" charset="-128"/>
                <a:cs typeface="Arial" pitchFamily="34" charset="0"/>
              </a:rPr>
              <a:t>US 6,294,900 - Bi-directional AC or DC voltage regulator</a:t>
            </a:r>
          </a:p>
          <a:p>
            <a:pPr eaLnBrk="0" hangingPunct="0"/>
            <a:endParaRPr lang="en-US" sz="2400" b="0" dirty="0">
              <a:solidFill>
                <a:srgbClr val="191919"/>
              </a:solidFill>
              <a:cs typeface="Arial" pitchFamily="34" charset="0"/>
            </a:endParaRPr>
          </a:p>
          <a:p>
            <a:pPr eaLnBrk="0" hangingPunct="0"/>
            <a:r>
              <a:rPr lang="en-US" sz="2400" b="0" dirty="0" smtClean="0">
                <a:solidFill>
                  <a:srgbClr val="191919"/>
                </a:solidFill>
                <a:cs typeface="Arial" pitchFamily="34" charset="0"/>
              </a:rPr>
              <a:t>Greenwood Soar IP Limited (www.greenwoodsoarip.com)</a:t>
            </a:r>
            <a:endParaRPr lang="en-US" sz="2400" b="0" dirty="0">
              <a:solidFill>
                <a:srgbClr val="191919"/>
              </a:solidFill>
              <a:cs typeface="Arial" pitchFamily="34" charset="0"/>
            </a:endParaRPr>
          </a:p>
          <a:p>
            <a:pPr eaLnBrk="0" hangingPunct="0"/>
            <a:endParaRPr lang="en-US" sz="1600" dirty="0" smtClean="0">
              <a:solidFill>
                <a:srgbClr val="191919"/>
              </a:solidFill>
              <a:cs typeface="Arial" pitchFamily="34" charset="0"/>
            </a:endParaRPr>
          </a:p>
          <a:p>
            <a:pPr eaLnBrk="0" hangingPunct="0"/>
            <a:r>
              <a:rPr lang="en-US" sz="1600" dirty="0" smtClean="0">
                <a:solidFill>
                  <a:srgbClr val="191919"/>
                </a:solidFill>
                <a:cs typeface="Arial" pitchFamily="34" charset="0"/>
              </a:rPr>
              <a:t>June </a:t>
            </a:r>
            <a:r>
              <a:rPr lang="en-US" sz="1600" dirty="0">
                <a:solidFill>
                  <a:srgbClr val="191919"/>
                </a:solidFill>
                <a:cs typeface="Arial" pitchFamily="34" charset="0"/>
              </a:rPr>
              <a:t>1, 2009</a:t>
            </a:r>
          </a:p>
          <a:p>
            <a:pPr eaLnBrk="0" hangingPunct="0"/>
            <a:r>
              <a:rPr lang="en-US" sz="3200" dirty="0">
                <a:solidFill>
                  <a:srgbClr val="191919"/>
                </a:solidFill>
                <a:cs typeface="Arial" pitchFamily="34" charset="0"/>
              </a:rPr>
              <a:t>  </a:t>
            </a:r>
          </a:p>
        </p:txBody>
      </p:sp>
      <p:pic>
        <p:nvPicPr>
          <p:cNvPr id="9" name="Picture 37" descr="RedChalk_VERT_raised"/>
          <p:cNvPicPr>
            <a:picLocks noChangeAspect="1" noChangeArrowheads="1"/>
          </p:cNvPicPr>
          <p:nvPr/>
        </p:nvPicPr>
        <p:blipFill>
          <a:blip r:embed="rId3"/>
          <a:srcRect/>
          <a:stretch>
            <a:fillRect/>
          </a:stretch>
        </p:blipFill>
        <p:spPr bwMode="auto">
          <a:xfrm>
            <a:off x="6763752" y="5474469"/>
            <a:ext cx="1524000" cy="1152525"/>
          </a:xfrm>
          <a:prstGeom prst="rect">
            <a:avLst/>
          </a:prstGeom>
          <a:noFill/>
          <a:ln w="9525">
            <a:noFill/>
            <a:miter lim="800000"/>
            <a:headEnd/>
            <a:tailEnd/>
          </a:ln>
        </p:spPr>
      </p:pic>
      <p:pic>
        <p:nvPicPr>
          <p:cNvPr id="12" name="Picture 11" descr="GSip_logodarker.jpg"/>
          <p:cNvPicPr>
            <a:picLocks noChangeAspect="1"/>
          </p:cNvPicPr>
          <p:nvPr/>
        </p:nvPicPr>
        <p:blipFill>
          <a:blip r:embed="rId4" cstate="print"/>
          <a:stretch>
            <a:fillRect/>
          </a:stretch>
        </p:blipFill>
        <p:spPr>
          <a:xfrm>
            <a:off x="361222" y="5408158"/>
            <a:ext cx="3739141" cy="11533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technology can be utilized in high voltage power grid and distribution systems</a:t>
            </a:r>
            <a:endParaRPr lang="en-US" dirty="0"/>
          </a:p>
        </p:txBody>
      </p:sp>
      <p:sp>
        <p:nvSpPr>
          <p:cNvPr id="3" name="Content Placeholder 2"/>
          <p:cNvSpPr>
            <a:spLocks noGrp="1"/>
          </p:cNvSpPr>
          <p:nvPr>
            <p:ph idx="1"/>
          </p:nvPr>
        </p:nvSpPr>
        <p:spPr>
          <a:xfrm>
            <a:off x="60324" y="1498600"/>
            <a:ext cx="3590926" cy="4876800"/>
          </a:xfrm>
        </p:spPr>
        <p:txBody>
          <a:bodyPr/>
          <a:lstStyle/>
          <a:p>
            <a:pPr marL="115888" indent="-115888"/>
            <a:r>
              <a:rPr lang="en-US" sz="1200" dirty="0" smtClean="0"/>
              <a:t>Power distribution systems have changed little in recent decades. </a:t>
            </a:r>
          </a:p>
          <a:p>
            <a:pPr marL="115888" indent="-115888"/>
            <a:r>
              <a:rPr lang="en-US" sz="1200" dirty="0" smtClean="0"/>
              <a:t>From generating set, to national grid, to substation, to local distribution to industry and domestic there exist several stages of voltage / current transformation, tap changers and circuit breakers. </a:t>
            </a:r>
          </a:p>
          <a:p>
            <a:pPr marL="115888" indent="-115888"/>
            <a:r>
              <a:rPr lang="en-US" sz="1200" dirty="0" smtClean="0"/>
              <a:t>Such transformers have substantially remained unchanged since invented by Michael Faraday in 1831, comprising copper wire wound on a magnetic iron core. </a:t>
            </a:r>
          </a:p>
          <a:p>
            <a:pPr marL="115888" indent="-115888"/>
            <a:r>
              <a:rPr lang="en-US" sz="1200" dirty="0" smtClean="0"/>
              <a:t>Similarly the circuit breakers and tap changes are also archaic relying on electromechanical arrangements. </a:t>
            </a:r>
          </a:p>
          <a:p>
            <a:pPr marL="115888" indent="-115888"/>
            <a:r>
              <a:rPr lang="en-US" sz="1200" dirty="0" smtClean="0"/>
              <a:t>Such means are bulky, heavy, and difficult to control and have limited sophistication in use.</a:t>
            </a:r>
          </a:p>
          <a:p>
            <a:pPr marL="115888" indent="-115888"/>
            <a:endParaRPr lang="en-US" sz="1200" dirty="0" smtClean="0"/>
          </a:p>
          <a:p>
            <a:pPr marL="115888" indent="-115888"/>
            <a:endParaRPr lang="en-US" sz="1200" dirty="0" smtClean="0"/>
          </a:p>
          <a:p>
            <a:pPr marL="115888" indent="-115888"/>
            <a:endParaRPr lang="en-US" sz="1200"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9</a:t>
            </a:fld>
            <a:endParaRPr lang="en-US" dirty="0"/>
          </a:p>
        </p:txBody>
      </p:sp>
      <p:sp>
        <p:nvSpPr>
          <p:cNvPr id="5" name="Text Box 55"/>
          <p:cNvSpPr txBox="1">
            <a:spLocks noChangeArrowheads="1"/>
          </p:cNvSpPr>
          <p:nvPr/>
        </p:nvSpPr>
        <p:spPr bwMode="auto">
          <a:xfrm>
            <a:off x="34636" y="984539"/>
            <a:ext cx="7848600" cy="338138"/>
          </a:xfrm>
          <a:prstGeom prst="rect">
            <a:avLst/>
          </a:prstGeom>
          <a:noFill/>
          <a:ln w="9525">
            <a:noFill/>
            <a:miter lim="800000"/>
            <a:headEnd/>
            <a:tailEnd/>
          </a:ln>
        </p:spPr>
        <p:txBody>
          <a:bodyPr>
            <a:spAutoFit/>
          </a:bodyPr>
          <a:lstStyle/>
          <a:p>
            <a:pPr marL="1206500" indent="-1206500"/>
            <a:r>
              <a:rPr lang="en-US" sz="1600" dirty="0" smtClean="0"/>
              <a:t>POWER DISTRIBUTION SYSTEMS</a:t>
            </a:r>
            <a:endParaRPr lang="en-US" sz="1600" dirty="0"/>
          </a:p>
        </p:txBody>
      </p:sp>
      <p:pic>
        <p:nvPicPr>
          <p:cNvPr id="1026" name="Picture 2" descr="Electrical_Substation"/>
          <p:cNvPicPr>
            <a:picLocks noChangeAspect="1" noChangeArrowheads="1"/>
          </p:cNvPicPr>
          <p:nvPr/>
        </p:nvPicPr>
        <p:blipFill>
          <a:blip r:embed="rId2"/>
          <a:srcRect/>
          <a:stretch>
            <a:fillRect/>
          </a:stretch>
        </p:blipFill>
        <p:spPr bwMode="auto">
          <a:xfrm>
            <a:off x="152401" y="4533899"/>
            <a:ext cx="3406774" cy="1818483"/>
          </a:xfrm>
          <a:prstGeom prst="rect">
            <a:avLst/>
          </a:prstGeom>
          <a:noFill/>
          <a:ln w="9525">
            <a:noFill/>
            <a:miter lim="800000"/>
            <a:headEnd/>
            <a:tailEnd/>
          </a:ln>
        </p:spPr>
      </p:pic>
      <p:sp>
        <p:nvSpPr>
          <p:cNvPr id="1027" name="Rectangle 3"/>
          <p:cNvSpPr>
            <a:spLocks noChangeArrowheads="1"/>
          </p:cNvSpPr>
          <p:nvPr/>
        </p:nvSpPr>
        <p:spPr bwMode="auto">
          <a:xfrm>
            <a:off x="104275" y="6302575"/>
            <a:ext cx="349885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chemeClr val="tx1"/>
                </a:solidFill>
                <a:effectLst/>
                <a:ea typeface="Times New Roman" pitchFamily="18" charset="0"/>
                <a:cs typeface="Arial" pitchFamily="34" charset="0"/>
              </a:rPr>
              <a:t>A 115 kV to 41.6/12.47 kV 5000 kVA 60 Hz substation with circuit switcher, regulators, re closers and control building</a:t>
            </a:r>
            <a:endParaRPr kumimoji="0" lang="en-US" sz="1100" b="0" i="1" u="none" strike="noStrike" cap="none" normalizeH="0" baseline="0" dirty="0" smtClean="0">
              <a:ln>
                <a:noFill/>
              </a:ln>
              <a:solidFill>
                <a:schemeClr val="tx1"/>
              </a:solidFill>
              <a:effectLst/>
              <a:cs typeface="Arial" pitchFamily="34" charset="0"/>
            </a:endParaRPr>
          </a:p>
        </p:txBody>
      </p:sp>
      <p:sp>
        <p:nvSpPr>
          <p:cNvPr id="8" name="Isosceles Triangle 7"/>
          <p:cNvSpPr/>
          <p:nvPr/>
        </p:nvSpPr>
        <p:spPr bwMode="auto">
          <a:xfrm rot="5400000">
            <a:off x="2500313" y="3659188"/>
            <a:ext cx="2762250" cy="276225"/>
          </a:xfrm>
          <a:prstGeom prst="triangl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9" name="TextBox 8"/>
          <p:cNvSpPr txBox="1"/>
          <p:nvPr/>
        </p:nvSpPr>
        <p:spPr>
          <a:xfrm>
            <a:off x="41075" y="1292025"/>
            <a:ext cx="1693925" cy="307777"/>
          </a:xfrm>
          <a:prstGeom prst="rect">
            <a:avLst/>
          </a:prstGeom>
          <a:noFill/>
        </p:spPr>
        <p:txBody>
          <a:bodyPr wrap="none" rtlCol="0">
            <a:spAutoFit/>
          </a:bodyPr>
          <a:lstStyle/>
          <a:p>
            <a:r>
              <a:rPr lang="en-US" sz="1400" dirty="0" smtClean="0"/>
              <a:t>Today’s approach</a:t>
            </a:r>
            <a:endParaRPr lang="en-US" sz="1400" dirty="0"/>
          </a:p>
        </p:txBody>
      </p:sp>
      <p:cxnSp>
        <p:nvCxnSpPr>
          <p:cNvPr id="11" name="Straight Connector 10"/>
          <p:cNvCxnSpPr/>
          <p:nvPr/>
        </p:nvCxnSpPr>
        <p:spPr bwMode="auto">
          <a:xfrm>
            <a:off x="142775" y="1533925"/>
            <a:ext cx="3314700" cy="1588"/>
          </a:xfrm>
          <a:prstGeom prst="line">
            <a:avLst/>
          </a:prstGeom>
          <a:noFill/>
          <a:ln w="9525" cap="flat" cmpd="sng" algn="ctr">
            <a:solidFill>
              <a:schemeClr val="tx1"/>
            </a:solidFill>
            <a:prstDash val="solid"/>
            <a:round/>
            <a:headEnd type="none" w="med" len="med"/>
            <a:tailEnd type="none" w="med" len="med"/>
          </a:ln>
          <a:effectLst/>
        </p:spPr>
      </p:cxnSp>
      <p:sp>
        <p:nvSpPr>
          <p:cNvPr id="1028" name="Rectangle 4"/>
          <p:cNvSpPr>
            <a:spLocks noChangeArrowheads="1"/>
          </p:cNvSpPr>
          <p:nvPr/>
        </p:nvSpPr>
        <p:spPr bwMode="auto">
          <a:xfrm>
            <a:off x="4213325" y="1495425"/>
            <a:ext cx="4686200" cy="2846909"/>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In a patented topology using MOS gate switching devices and low loss high frequency ferrite cored transformer and inductor designs combined with programmable microcontroller, the problems of bulk and weight are addressed while adding the benefits of controllable and programmable performance.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“Bi-Directional Cuk Converter” topology mimics conventional Iron / Copper transformers in electrical performance with reactive loads while allowing ultra fast short circuit / earth fault protection.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programmable micro controller also allows for point on wave control of voltage / current transformation ratio, harmonic correction, wattless synchronizing, zero crossing turn on / off, etc.</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Stackable in series or parallel for high voltage and / or high current.</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Requires development of communication protocol etc. to enable control and optimization of large grid systems with programmed fault detect, disconnect clearance and reconnect strategy.</a:t>
            </a:r>
          </a:p>
        </p:txBody>
      </p:sp>
      <p:sp>
        <p:nvSpPr>
          <p:cNvPr id="13" name="TextBox 12"/>
          <p:cNvSpPr txBox="1"/>
          <p:nvPr/>
        </p:nvSpPr>
        <p:spPr>
          <a:xfrm>
            <a:off x="4111625" y="1279723"/>
            <a:ext cx="2718936" cy="307777"/>
          </a:xfrm>
          <a:prstGeom prst="rect">
            <a:avLst/>
          </a:prstGeom>
          <a:noFill/>
        </p:spPr>
        <p:txBody>
          <a:bodyPr wrap="square" rtlCol="0">
            <a:spAutoFit/>
          </a:bodyPr>
          <a:lstStyle/>
          <a:p>
            <a:r>
              <a:rPr lang="en-US" sz="1400" dirty="0" smtClean="0"/>
              <a:t>Greenwood Soar technology</a:t>
            </a:r>
            <a:endParaRPr lang="en-US" sz="1400" dirty="0"/>
          </a:p>
        </p:txBody>
      </p:sp>
      <p:pic>
        <p:nvPicPr>
          <p:cNvPr id="1029" name="Picture 1" descr="C:\Documents and Settings\Phil Evans\Desktop\Transformer\Graphics\Prototype 2.jpg"/>
          <p:cNvPicPr>
            <a:picLocks noChangeAspect="1" noChangeArrowheads="1"/>
          </p:cNvPicPr>
          <p:nvPr/>
        </p:nvPicPr>
        <p:blipFill>
          <a:blip r:embed="rId3" cstate="print"/>
          <a:srcRect/>
          <a:stretch>
            <a:fillRect/>
          </a:stretch>
        </p:blipFill>
        <p:spPr bwMode="auto">
          <a:xfrm>
            <a:off x="4203700" y="4524275"/>
            <a:ext cx="2486025" cy="1864519"/>
          </a:xfrm>
          <a:prstGeom prst="rect">
            <a:avLst/>
          </a:prstGeom>
          <a:noFill/>
          <a:ln w="9525">
            <a:noFill/>
            <a:miter lim="800000"/>
            <a:headEnd/>
            <a:tailEnd/>
          </a:ln>
        </p:spPr>
      </p:pic>
      <p:sp>
        <p:nvSpPr>
          <p:cNvPr id="17" name="Rectangle 16"/>
          <p:cNvSpPr/>
          <p:nvPr/>
        </p:nvSpPr>
        <p:spPr>
          <a:xfrm>
            <a:off x="6731101" y="4489950"/>
            <a:ext cx="2260500" cy="1461939"/>
          </a:xfrm>
          <a:prstGeom prst="rect">
            <a:avLst/>
          </a:prstGeom>
        </p:spPr>
        <p:txBody>
          <a:bodyPr wrap="square">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dirty="0" smtClean="0">
                <a:solidFill>
                  <a:schemeClr val="tx2"/>
                </a:solidFill>
              </a:rPr>
              <a:t>Key benefits include:</a:t>
            </a:r>
          </a:p>
          <a:p>
            <a:pPr marL="227013" lvl="1" indent="-115888" eaLnBrk="0" hangingPunct="0">
              <a:buClr>
                <a:schemeClr val="tx2"/>
              </a:buClr>
              <a:buSzPct val="75000"/>
              <a:buFontTx/>
              <a:buChar char="-"/>
              <a:tabLst>
                <a:tab pos="2517775" algn="l"/>
              </a:tabLst>
            </a:pPr>
            <a:r>
              <a:rPr lang="en-US" sz="1100" b="0" dirty="0" smtClean="0">
                <a:solidFill>
                  <a:schemeClr val="tx2"/>
                </a:solidFill>
              </a:rPr>
              <a:t>Fault detection and disconnection</a:t>
            </a:r>
          </a:p>
          <a:p>
            <a:pPr marL="227013" lvl="1" indent="-115888" eaLnBrk="0" hangingPunct="0">
              <a:buClr>
                <a:schemeClr val="tx2"/>
              </a:buClr>
              <a:buSzPct val="75000"/>
              <a:buFontTx/>
              <a:buChar char="-"/>
              <a:tabLst>
                <a:tab pos="2517775" algn="l"/>
              </a:tabLst>
            </a:pPr>
            <a:r>
              <a:rPr lang="en-US" sz="1100" b="0" dirty="0" smtClean="0">
                <a:solidFill>
                  <a:schemeClr val="tx2"/>
                </a:solidFill>
              </a:rPr>
              <a:t>Automatic voltage control (tighter voltage regulation)</a:t>
            </a:r>
          </a:p>
          <a:p>
            <a:pPr marL="227013" lvl="1" indent="-115888" eaLnBrk="0" hangingPunct="0">
              <a:buClr>
                <a:schemeClr val="tx2"/>
              </a:buClr>
              <a:buSzPct val="75000"/>
              <a:buFontTx/>
              <a:buChar char="-"/>
              <a:tabLst>
                <a:tab pos="2517775" algn="l"/>
              </a:tabLst>
            </a:pPr>
            <a:r>
              <a:rPr lang="en-US" sz="1100" b="0" dirty="0" smtClean="0">
                <a:solidFill>
                  <a:schemeClr val="tx2"/>
                </a:solidFill>
              </a:rPr>
              <a:t>Smaller footprint</a:t>
            </a:r>
          </a:p>
          <a:p>
            <a:pPr marL="227013" lvl="1" indent="-115888" eaLnBrk="0" hangingPunct="0">
              <a:buClr>
                <a:schemeClr val="tx2"/>
              </a:buClr>
              <a:buSzPct val="75000"/>
              <a:buFontTx/>
              <a:buChar char="-"/>
              <a:tabLst>
                <a:tab pos="2517775" algn="l"/>
              </a:tabLst>
            </a:pPr>
            <a:r>
              <a:rPr lang="en-US" sz="1100" b="0" dirty="0" smtClean="0">
                <a:solidFill>
                  <a:schemeClr val="tx2"/>
                </a:solidFill>
              </a:rPr>
              <a:t>Lighter weight (for e.g. rural distribution or pole mountin</a:t>
            </a:r>
            <a:r>
              <a:rPr lang="en-US" sz="1100" b="0" dirty="0" smtClean="0">
                <a:latin typeface="Trebuchet MS" pitchFamily="34" charset="0"/>
                <a:ea typeface="Times New Roman" pitchFamily="18" charset="0"/>
                <a:cs typeface="Arial" pitchFamily="34" charset="0"/>
              </a:rPr>
              <a:t>g)</a:t>
            </a:r>
            <a:endParaRPr lang="en-US" sz="1600" b="0" dirty="0" smtClean="0">
              <a:cs typeface="Arial" pitchFamily="34" charset="0"/>
            </a:endParaRPr>
          </a:p>
        </p:txBody>
      </p:sp>
      <p:sp>
        <p:nvSpPr>
          <p:cNvPr id="18" name="Rectangle 17"/>
          <p:cNvSpPr/>
          <p:nvPr/>
        </p:nvSpPr>
        <p:spPr>
          <a:xfrm>
            <a:off x="4140500" y="6343793"/>
            <a:ext cx="1396536" cy="230832"/>
          </a:xfrm>
          <a:prstGeom prst="rect">
            <a:avLst/>
          </a:prstGeom>
        </p:spPr>
        <p:txBody>
          <a:bodyPr wrap="none">
            <a:spAutoFit/>
          </a:bodyPr>
          <a:lstStyle/>
          <a:p>
            <a:r>
              <a:rPr lang="en-US" sz="900" b="0" i="1" dirty="0" smtClean="0">
                <a:ea typeface="Times New Roman" pitchFamily="18" charset="0"/>
                <a:cs typeface="Arial" pitchFamily="34" charset="0"/>
              </a:rPr>
              <a:t>Prototype 3kVA module</a:t>
            </a:r>
          </a:p>
        </p:txBody>
      </p:sp>
      <p:cxnSp>
        <p:nvCxnSpPr>
          <p:cNvPr id="24" name="Straight Connector 23"/>
          <p:cNvCxnSpPr/>
          <p:nvPr/>
        </p:nvCxnSpPr>
        <p:spPr bwMode="auto">
          <a:xfrm>
            <a:off x="4206240" y="1520792"/>
            <a:ext cx="4591251" cy="1588"/>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technology provides many benefits for high voltage grid and distribution systems </a:t>
            </a:r>
            <a:endParaRPr lang="en-US"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10</a:t>
            </a:fld>
            <a:endParaRPr lang="en-US" dirty="0"/>
          </a:p>
        </p:txBody>
      </p:sp>
      <p:sp>
        <p:nvSpPr>
          <p:cNvPr id="5" name="Text Box 55"/>
          <p:cNvSpPr txBox="1">
            <a:spLocks noChangeArrowheads="1"/>
          </p:cNvSpPr>
          <p:nvPr/>
        </p:nvSpPr>
        <p:spPr bwMode="auto">
          <a:xfrm>
            <a:off x="34635" y="984539"/>
            <a:ext cx="8839857" cy="584775"/>
          </a:xfrm>
          <a:prstGeom prst="rect">
            <a:avLst/>
          </a:prstGeom>
          <a:noFill/>
          <a:ln w="9525">
            <a:noFill/>
            <a:miter lim="800000"/>
            <a:headEnd/>
            <a:tailEnd/>
          </a:ln>
        </p:spPr>
        <p:txBody>
          <a:bodyPr wrap="square">
            <a:spAutoFit/>
          </a:bodyPr>
          <a:lstStyle/>
          <a:p>
            <a:r>
              <a:rPr lang="en-US" sz="1600" dirty="0" smtClean="0"/>
              <a:t>SOLID STATE CONTROLLED, BI DIRECTIONAL AC &amp; DC VOLTAGE REGULATOR USE IN POWER DISTRIBUTION SYSTEMS</a:t>
            </a:r>
            <a:endParaRPr lang="en-US" sz="1600" dirty="0"/>
          </a:p>
        </p:txBody>
      </p:sp>
      <p:sp>
        <p:nvSpPr>
          <p:cNvPr id="6" name="Content Placeholder 2"/>
          <p:cNvSpPr>
            <a:spLocks noGrp="1"/>
          </p:cNvSpPr>
          <p:nvPr>
            <p:ph idx="1"/>
          </p:nvPr>
        </p:nvSpPr>
        <p:spPr>
          <a:xfrm>
            <a:off x="50700" y="1314450"/>
            <a:ext cx="9093300" cy="4876800"/>
          </a:xfrm>
        </p:spPr>
        <p:txBody>
          <a:bodyPr/>
          <a:lstStyle/>
          <a:p>
            <a:pPr>
              <a:lnSpc>
                <a:spcPts val="1300"/>
              </a:lnSpc>
            </a:pPr>
            <a:endParaRPr lang="en-US" sz="1400" dirty="0" smtClean="0"/>
          </a:p>
          <a:p>
            <a:pPr>
              <a:lnSpc>
                <a:spcPts val="1300"/>
              </a:lnSpc>
            </a:pPr>
            <a:r>
              <a:rPr lang="en-US" sz="1400" dirty="0" smtClean="0"/>
              <a:t>The Bi Directional AC &amp; DC Voltage Regulator as disclosed in various worldwide patents is analogous of an iron and copper transformer whilst allowing many added performance and safety features due to solid state power electronics control techniques. There is also a demonstrable size and weight advantage over conventional iron and copper transformers.</a:t>
            </a:r>
          </a:p>
          <a:p>
            <a:pPr>
              <a:lnSpc>
                <a:spcPts val="1300"/>
              </a:lnSpc>
            </a:pPr>
            <a:endParaRPr lang="en-US" sz="1400" dirty="0" smtClean="0"/>
          </a:p>
          <a:p>
            <a:pPr>
              <a:lnSpc>
                <a:spcPts val="1300"/>
              </a:lnSpc>
            </a:pPr>
            <a:r>
              <a:rPr lang="en-US" sz="1400" dirty="0" smtClean="0"/>
              <a:t>Voltage transformation ratio is continuously variable within the limits of the semiconductors used and can be controlled on a “point on wave” basis if desired so as to accommodate harmonic correction or load voltage regulation.</a:t>
            </a:r>
          </a:p>
          <a:p>
            <a:pPr>
              <a:lnSpc>
                <a:spcPts val="1300"/>
              </a:lnSpc>
            </a:pPr>
            <a:endParaRPr lang="en-US" sz="1400" dirty="0" smtClean="0"/>
          </a:p>
          <a:p>
            <a:pPr>
              <a:lnSpc>
                <a:spcPts val="1300"/>
              </a:lnSpc>
            </a:pPr>
            <a:r>
              <a:rPr lang="en-US" sz="1400" dirty="0" smtClean="0"/>
              <a:t>It is envisaged that the technology disclosed might be used for applications from &lt;1kVA to &gt;500kVA in a single stage module at &gt;2kV &gt;250A with presently available power semiconductor technology.</a:t>
            </a:r>
          </a:p>
          <a:p>
            <a:pPr>
              <a:lnSpc>
                <a:spcPts val="1300"/>
              </a:lnSpc>
              <a:buNone/>
            </a:pPr>
            <a:r>
              <a:rPr lang="en-US" sz="1400" dirty="0" smtClean="0"/>
              <a:t>	(see:  </a:t>
            </a:r>
            <a:r>
              <a:rPr lang="en-US" sz="1400" dirty="0" smtClean="0">
                <a:hlinkClick r:id="rId2"/>
              </a:rPr>
              <a:t>http://www.pi.hitachi.co.jp/ps/images/pdf/IGBT/MBN600H65E.pdf</a:t>
            </a:r>
            <a:r>
              <a:rPr lang="en-US" sz="1400" dirty="0" smtClean="0"/>
              <a:t>) </a:t>
            </a:r>
          </a:p>
          <a:p>
            <a:pPr>
              <a:lnSpc>
                <a:spcPts val="1300"/>
              </a:lnSpc>
            </a:pPr>
            <a:endParaRPr lang="en-US" sz="1400" dirty="0" smtClean="0"/>
          </a:p>
          <a:p>
            <a:pPr>
              <a:lnSpc>
                <a:spcPts val="1300"/>
              </a:lnSpc>
            </a:pPr>
            <a:r>
              <a:rPr lang="en-US" sz="1400" dirty="0" smtClean="0"/>
              <a:t>By arranging the modules in parallel or series, or combinations of series parallel, it is possible to realize substantially higher kVA ratings per phase.</a:t>
            </a:r>
          </a:p>
          <a:p>
            <a:pPr>
              <a:lnSpc>
                <a:spcPts val="1300"/>
              </a:lnSpc>
            </a:pPr>
            <a:endParaRPr lang="en-US" sz="1400" dirty="0" smtClean="0"/>
          </a:p>
          <a:p>
            <a:pPr>
              <a:lnSpc>
                <a:spcPts val="1300"/>
              </a:lnSpc>
            </a:pPr>
            <a:r>
              <a:rPr lang="en-US" sz="1400" dirty="0" smtClean="0"/>
              <a:t>The single phase modules or combinations of serial/parallel modules may be connected as 3 phase transformer systems in delta or star configurations.</a:t>
            </a:r>
          </a:p>
          <a:p>
            <a:pPr>
              <a:lnSpc>
                <a:spcPts val="1300"/>
              </a:lnSpc>
            </a:pPr>
            <a:endParaRPr lang="en-US" sz="1400" dirty="0" smtClean="0"/>
          </a:p>
          <a:p>
            <a:pPr>
              <a:lnSpc>
                <a:spcPts val="1300"/>
              </a:lnSpc>
            </a:pPr>
            <a:r>
              <a:rPr lang="en-US" sz="1400" dirty="0" smtClean="0"/>
              <a:t>The modules may be designed with or without galvanic isolation.</a:t>
            </a:r>
          </a:p>
          <a:p>
            <a:pPr>
              <a:lnSpc>
                <a:spcPts val="1300"/>
              </a:lnSpc>
            </a:pPr>
            <a:endParaRPr lang="en-US" sz="1400" dirty="0" smtClean="0"/>
          </a:p>
          <a:p>
            <a:pPr>
              <a:lnSpc>
                <a:spcPts val="1300"/>
              </a:lnSpc>
            </a:pPr>
            <a:r>
              <a:rPr lang="en-US" sz="1400" dirty="0" smtClean="0"/>
              <a:t>Switching on or off of the output may be accomplished electronically thus reducing the need for switchgear and problems and cost associated with high voltage electromechanical circuit breakers.</a:t>
            </a:r>
          </a:p>
          <a:p>
            <a:pPr>
              <a:lnSpc>
                <a:spcPts val="1300"/>
              </a:lnSpc>
            </a:pPr>
            <a:endParaRPr lang="en-US" sz="1400" dirty="0" smtClean="0"/>
          </a:p>
          <a:p>
            <a:pPr>
              <a:lnSpc>
                <a:spcPts val="1300"/>
              </a:lnSpc>
            </a:pPr>
            <a:r>
              <a:rPr lang="en-US" sz="1400" dirty="0" smtClean="0"/>
              <a:t>Soft switch on may be implemented by either zero voltage crossing start up or by ramping the voltage up.</a:t>
            </a:r>
          </a:p>
          <a:p>
            <a:pPr>
              <a:lnSpc>
                <a:spcPts val="1300"/>
              </a:lnSpc>
            </a:pPr>
            <a:endParaRPr lang="en-US" sz="1400" dirty="0" smtClean="0"/>
          </a:p>
          <a:p>
            <a:pPr>
              <a:lnSpc>
                <a:spcPts val="1300"/>
              </a:lnSpc>
            </a:pPr>
            <a:r>
              <a:rPr lang="en-US" sz="1400" dirty="0" smtClean="0"/>
              <a:t>Ultra fast fault detection may be implemented such that transmission line faults may be cleared with minimal arcing and fault recovery may be tested at lower voltage/current limit prior to re-establishing the output fully.</a:t>
            </a:r>
          </a:p>
          <a:p>
            <a:pPr>
              <a:lnSpc>
                <a:spcPts val="1300"/>
              </a:lnSpc>
            </a:pPr>
            <a:endParaRPr lang="en-US" sz="1400" dirty="0" smtClean="0"/>
          </a:p>
          <a:p>
            <a:pPr>
              <a:lnSpc>
                <a:spcPts val="1300"/>
              </a:lnSpc>
            </a:pPr>
            <a:r>
              <a:rPr lang="en-US" sz="1400" dirty="0" smtClean="0"/>
              <a:t>Control of fault detection, fault clearance, load current limiting, may be programmed locally or via communications link from central "Smart Grid" / distribution control system.</a:t>
            </a:r>
          </a:p>
          <a:p>
            <a:pPr>
              <a:lnSpc>
                <a:spcPts val="1300"/>
              </a:lnSpc>
            </a:pPr>
            <a:endParaRPr lang="en-US" sz="1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the technology will require additional development, many of the issues have already been overcome in existing technologies</a:t>
            </a:r>
            <a:endParaRPr lang="en-US"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11</a:t>
            </a:fld>
            <a:endParaRPr lang="en-US" dirty="0"/>
          </a:p>
        </p:txBody>
      </p:sp>
      <p:sp>
        <p:nvSpPr>
          <p:cNvPr id="5" name="Text Box 55"/>
          <p:cNvSpPr txBox="1">
            <a:spLocks noChangeArrowheads="1"/>
          </p:cNvSpPr>
          <p:nvPr/>
        </p:nvSpPr>
        <p:spPr bwMode="auto">
          <a:xfrm>
            <a:off x="34636" y="984539"/>
            <a:ext cx="8849482" cy="584775"/>
          </a:xfrm>
          <a:prstGeom prst="rect">
            <a:avLst/>
          </a:prstGeom>
          <a:noFill/>
          <a:ln w="9525">
            <a:noFill/>
            <a:miter lim="800000"/>
            <a:headEnd/>
            <a:tailEnd/>
          </a:ln>
        </p:spPr>
        <p:txBody>
          <a:bodyPr wrap="square">
            <a:spAutoFit/>
          </a:bodyPr>
          <a:lstStyle/>
          <a:p>
            <a:r>
              <a:rPr lang="en-US" sz="1600" dirty="0" smtClean="0"/>
              <a:t>ANTICIPATED ISSUES FOR DEVELOPMENT OF HIGH VOLTAGE GRID/DISTRIBUTION SYSTEM USING THE BI DIRECTIONAL AC &amp; DC VOLTAGE REGULATOR</a:t>
            </a:r>
          </a:p>
        </p:txBody>
      </p:sp>
      <p:sp>
        <p:nvSpPr>
          <p:cNvPr id="6" name="Content Placeholder 2"/>
          <p:cNvSpPr>
            <a:spLocks noGrp="1"/>
          </p:cNvSpPr>
          <p:nvPr>
            <p:ph idx="1"/>
          </p:nvPr>
        </p:nvSpPr>
        <p:spPr>
          <a:xfrm>
            <a:off x="50700" y="1314450"/>
            <a:ext cx="9093300" cy="4876800"/>
          </a:xfrm>
        </p:spPr>
        <p:txBody>
          <a:bodyPr/>
          <a:lstStyle/>
          <a:p>
            <a:endParaRPr lang="en-US" sz="1400" dirty="0" smtClean="0"/>
          </a:p>
          <a:p>
            <a:r>
              <a:rPr lang="en-US" sz="1400" dirty="0" smtClean="0"/>
              <a:t>A working prototype with a rating of 3kVA has been developed to prove the principals and provide a practical demonstration of the disclosure. However, it is anticipated that with high voltage grid and distribution systems, it would be necessary to overcome the following problems:</a:t>
            </a:r>
          </a:p>
          <a:p>
            <a:endParaRPr lang="en-US" sz="1400" dirty="0" smtClean="0"/>
          </a:p>
          <a:p>
            <a:pPr marL="342900" lvl="1"/>
            <a:r>
              <a:rPr lang="en-US" sz="1400" b="1" u="sng" dirty="0" smtClean="0"/>
              <a:t>Hi voltage stacking and galvanic isolation of modules:</a:t>
            </a:r>
            <a:r>
              <a:rPr lang="en-US" sz="1400" dirty="0" smtClean="0"/>
              <a:t>  With a practical limit of voltage capability for the modules set by present semiconductor technology, it is anticipated that modules would have to be stacked electrically and mechanically in a serial arrangement such that insulation available at each serially connected module is suitable for the voltage stress at that point in the serial chain.</a:t>
            </a:r>
          </a:p>
          <a:p>
            <a:pPr marL="342900" lvl="1"/>
            <a:endParaRPr lang="en-US" sz="1400" dirty="0" smtClean="0"/>
          </a:p>
          <a:p>
            <a:pPr marL="342900" lvl="1"/>
            <a:r>
              <a:rPr lang="en-US" sz="1400" b="1" u="sng" dirty="0" smtClean="0"/>
              <a:t>Thermal management:</a:t>
            </a:r>
            <a:r>
              <a:rPr lang="en-US" sz="1400" dirty="0" smtClean="0"/>
              <a:t>  Such arrangements would have to take into account requirements for heat sinking of the switching devices, magnetic cores and windings.</a:t>
            </a:r>
          </a:p>
          <a:p>
            <a:pPr marL="342900" lvl="1"/>
            <a:endParaRPr lang="en-US" sz="1400" dirty="0" smtClean="0"/>
          </a:p>
          <a:p>
            <a:pPr marL="342900" lvl="1"/>
            <a:r>
              <a:rPr lang="en-US" sz="1400" b="1" u="sng" dirty="0" smtClean="0"/>
              <a:t>Power Supply:</a:t>
            </a:r>
            <a:r>
              <a:rPr lang="en-US" sz="1400" dirty="0" smtClean="0"/>
              <a:t>  Requirements for isolated power supplies for the local gate drive electronics on the modules might be locally derived via various means from the local magnetic components in each module.</a:t>
            </a:r>
          </a:p>
          <a:p>
            <a:pPr marL="342900" lvl="1"/>
            <a:endParaRPr lang="en-US" sz="1400" dirty="0" smtClean="0"/>
          </a:p>
          <a:p>
            <a:pPr marL="342900" lvl="1"/>
            <a:r>
              <a:rPr lang="en-US" sz="1400" b="1" u="sng" dirty="0" smtClean="0"/>
              <a:t>Signal Transfer:</a:t>
            </a:r>
            <a:r>
              <a:rPr lang="en-US" sz="1400" dirty="0" smtClean="0"/>
              <a:t>  Signal transfer from the common control electronics and communication system to the power modules might be realized via optical fiber so as to avoid galvanic isolation problems with the signal transfer.</a:t>
            </a:r>
          </a:p>
          <a:p>
            <a:endParaRPr lang="en-US" sz="1400" dirty="0" smtClean="0"/>
          </a:p>
          <a:p>
            <a:r>
              <a:rPr lang="en-US" sz="1400" dirty="0" smtClean="0"/>
              <a:t>None of the above issues are insurmountable. They have largely been overcome in high voltage inverter/ converter technology currently used for HVDC and AC grid links such as built by Siemens Power Transmission and Distribution, Inc. where power is converted from AC to 500kV (half million volt) DC for transmission and back to AC.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Importantly, investment in development of “smart grid” technologies is accelerating</a:t>
            </a:r>
            <a:endParaRPr lang="en-US" dirty="0"/>
          </a:p>
        </p:txBody>
      </p:sp>
      <p:sp>
        <p:nvSpPr>
          <p:cNvPr id="3" name="Content Placeholder 2"/>
          <p:cNvSpPr>
            <a:spLocks noGrp="1"/>
          </p:cNvSpPr>
          <p:nvPr>
            <p:ph idx="1"/>
          </p:nvPr>
        </p:nvSpPr>
        <p:spPr>
          <a:xfrm>
            <a:off x="-1" y="1353950"/>
            <a:ext cx="9144001" cy="5638800"/>
          </a:xfrm>
        </p:spPr>
        <p:txBody>
          <a:bodyPr>
            <a:normAutofit lnSpcReduction="10000"/>
          </a:bodyPr>
          <a:lstStyle/>
          <a:p>
            <a:r>
              <a:rPr lang="en-US" sz="1400" dirty="0" smtClean="0"/>
              <a:t>The current electricity grid is an aggregate of multiple networks and multiple power generation companies with multiple operators employing varying levels of communication and coordination, most of which is manually controlled.</a:t>
            </a:r>
          </a:p>
          <a:p>
            <a:endParaRPr lang="en-US" sz="1400" dirty="0" smtClean="0"/>
          </a:p>
          <a:p>
            <a:r>
              <a:rPr lang="en-US" sz="1400" dirty="0" smtClean="0"/>
              <a:t>“Smart grids” will increase the connectivity, automation, and coordination between these suppliers, consumers, and networks to improve consumption efficiency, management of power flows, and provide the bi-directional metering needed to compensate local power producers and enable alternative/renewable energy generation.</a:t>
            </a:r>
          </a:p>
          <a:p>
            <a:endParaRPr lang="en-US" sz="1400" dirty="0" smtClean="0"/>
          </a:p>
          <a:p>
            <a:r>
              <a:rPr lang="en-US" sz="1400" dirty="0" smtClean="0"/>
              <a:t>Existing grid contains gross inefficiencies (e.g., the U.S. grid loses 7% of energy production through faulty transmission, theft, and mechanical problems) that can be mitigated through the development of advanced, IT enabled technologies – ultimately reducing demand for energy production</a:t>
            </a:r>
          </a:p>
          <a:p>
            <a:endParaRPr lang="en-US" sz="1400" dirty="0" smtClean="0"/>
          </a:p>
          <a:p>
            <a:r>
              <a:rPr lang="en-US" sz="1400" dirty="0" smtClean="0"/>
              <a:t>U.S. spend on “smart energy enterprises” estimated at $50 billion - $150 billion over the next five years</a:t>
            </a:r>
          </a:p>
          <a:p>
            <a:pPr marL="346075" lvl="1" indent="-176213"/>
            <a:r>
              <a:rPr lang="en-US" sz="1200" dirty="0" smtClean="0"/>
              <a:t>Companies range from large, multi-national conglomerates (e.g., GE, Siemens, ABB) to venture capital funded start-up companies</a:t>
            </a:r>
          </a:p>
          <a:p>
            <a:pPr marL="346075" lvl="1" indent="-176213"/>
            <a:r>
              <a:rPr lang="en-US" sz="1200" dirty="0" smtClean="0"/>
              <a:t>Opportunities for traditional power T&amp;D suppliers, metering companies, communications companies, networking companies, software companies, hardware companies, security, etc. </a:t>
            </a:r>
          </a:p>
          <a:p>
            <a:pPr marL="346075" lvl="1" indent="-176213"/>
            <a:r>
              <a:rPr lang="en-US" sz="1200" dirty="0" smtClean="0"/>
              <a:t>Well established companies traditional like Cisco entering market</a:t>
            </a:r>
          </a:p>
          <a:p>
            <a:pPr marL="346075" lvl="1" indent="-176213"/>
            <a:r>
              <a:rPr lang="en-US" sz="1200" dirty="0" smtClean="0"/>
              <a:t>Significant focus on developing industry standards</a:t>
            </a:r>
          </a:p>
          <a:p>
            <a:pPr marL="346075" lvl="1" indent="-176213"/>
            <a:r>
              <a:rPr lang="en-US" sz="1200" dirty="0" smtClean="0"/>
              <a:t>Significant government investment</a:t>
            </a:r>
          </a:p>
          <a:p>
            <a:endParaRPr lang="en-US" sz="1400" dirty="0" smtClean="0"/>
          </a:p>
          <a:p>
            <a:r>
              <a:rPr lang="en-US" sz="1400" dirty="0" smtClean="0"/>
              <a:t>DOE has developed a smart grid roadmap which includes:</a:t>
            </a:r>
          </a:p>
          <a:p>
            <a:pPr marL="346075" lvl="1" indent="-176213"/>
            <a:r>
              <a:rPr lang="en-US" sz="1200" dirty="0" smtClean="0"/>
              <a:t>Smart meters enabled with two-way communications</a:t>
            </a:r>
          </a:p>
          <a:p>
            <a:pPr marL="346075" lvl="1" indent="-176213"/>
            <a:r>
              <a:rPr lang="en-US" sz="1200" dirty="0" smtClean="0"/>
              <a:t>Intelligent home and smart appliances</a:t>
            </a:r>
          </a:p>
          <a:p>
            <a:pPr marL="346075" lvl="1" indent="-176213"/>
            <a:r>
              <a:rPr lang="en-US" sz="1200" dirty="0" smtClean="0"/>
              <a:t>Demand side management and distributed power generation</a:t>
            </a:r>
          </a:p>
          <a:p>
            <a:pPr marL="346075" lvl="1" indent="-176213"/>
            <a:r>
              <a:rPr lang="en-US" sz="1200" dirty="0" smtClean="0"/>
              <a:t>Automatic correction for voltage, frequency, and power loss factors</a:t>
            </a:r>
          </a:p>
          <a:p>
            <a:pPr marL="346075" lvl="1" indent="-176213"/>
            <a:r>
              <a:rPr lang="en-US" sz="1200" dirty="0" smtClean="0"/>
              <a:t>Superconducting cables for long distance transmission</a:t>
            </a:r>
          </a:p>
          <a:p>
            <a:pPr marL="346075" lvl="1" indent="-176213"/>
            <a:r>
              <a:rPr lang="en-US" sz="1200" dirty="0" smtClean="0"/>
              <a:t>Access to affordable pollution-free, low carbon electricity generation</a:t>
            </a:r>
          </a:p>
          <a:p>
            <a:pPr marL="346075" lvl="1" indent="-176213"/>
            <a:r>
              <a:rPr lang="en-US" sz="1200" dirty="0" smtClean="0"/>
              <a:t>Affordable energy storage devices available to anyone</a:t>
            </a:r>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12</a:t>
            </a:fld>
            <a:endParaRPr lang="en-US" dirty="0"/>
          </a:p>
        </p:txBody>
      </p:sp>
      <p:sp>
        <p:nvSpPr>
          <p:cNvPr id="5" name="Text Box 55"/>
          <p:cNvSpPr txBox="1">
            <a:spLocks noChangeArrowheads="1"/>
          </p:cNvSpPr>
          <p:nvPr/>
        </p:nvSpPr>
        <p:spPr bwMode="auto">
          <a:xfrm>
            <a:off x="34636" y="984539"/>
            <a:ext cx="7848600" cy="338138"/>
          </a:xfrm>
          <a:prstGeom prst="rect">
            <a:avLst/>
          </a:prstGeom>
          <a:noFill/>
          <a:ln w="9525">
            <a:noFill/>
            <a:miter lim="800000"/>
            <a:headEnd/>
            <a:tailEnd/>
          </a:ln>
        </p:spPr>
        <p:txBody>
          <a:bodyPr>
            <a:spAutoFit/>
          </a:bodyPr>
          <a:lstStyle/>
          <a:p>
            <a:pPr marL="1206500" indent="-1206500"/>
            <a:r>
              <a:rPr lang="en-US" sz="1600" dirty="0" smtClean="0"/>
              <a:t>BACKGROUND ON “SMART GRID” TECHNOLOGY</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technology can be utilized in civil and military aviation applications</a:t>
            </a:r>
            <a:endParaRPr lang="en-US" dirty="0"/>
          </a:p>
        </p:txBody>
      </p:sp>
      <p:sp>
        <p:nvSpPr>
          <p:cNvPr id="3" name="Content Placeholder 2"/>
          <p:cNvSpPr>
            <a:spLocks noGrp="1"/>
          </p:cNvSpPr>
          <p:nvPr>
            <p:ph idx="1"/>
          </p:nvPr>
        </p:nvSpPr>
        <p:spPr>
          <a:xfrm>
            <a:off x="60324" y="1498600"/>
            <a:ext cx="3590926" cy="4876800"/>
          </a:xfrm>
        </p:spPr>
        <p:txBody>
          <a:bodyPr/>
          <a:lstStyle/>
          <a:p>
            <a:pPr marL="115888" indent="-115888"/>
            <a:r>
              <a:rPr lang="en-US" sz="1200" dirty="0" smtClean="0"/>
              <a:t>With the increased drive towards fuel efficient aircraft, compact &amp; lightweight power supply and distribution systems are increasingly a requisite. Integration with onboard control systems for power flow control and load management means this new technology is readily adapted for this market.</a:t>
            </a:r>
          </a:p>
          <a:p>
            <a:pPr marL="115888" indent="-115888"/>
            <a:endParaRPr lang="en-US" sz="1200" dirty="0" smtClean="0"/>
          </a:p>
          <a:p>
            <a:pPr marL="115888" indent="-115888"/>
            <a:endParaRPr lang="en-US" sz="1200"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13</a:t>
            </a:fld>
            <a:endParaRPr lang="en-US" dirty="0"/>
          </a:p>
        </p:txBody>
      </p:sp>
      <p:sp>
        <p:nvSpPr>
          <p:cNvPr id="5" name="Text Box 55"/>
          <p:cNvSpPr txBox="1">
            <a:spLocks noChangeArrowheads="1"/>
          </p:cNvSpPr>
          <p:nvPr/>
        </p:nvSpPr>
        <p:spPr bwMode="auto">
          <a:xfrm>
            <a:off x="34636" y="984539"/>
            <a:ext cx="7848600" cy="338138"/>
          </a:xfrm>
          <a:prstGeom prst="rect">
            <a:avLst/>
          </a:prstGeom>
          <a:noFill/>
          <a:ln w="9525">
            <a:noFill/>
            <a:miter lim="800000"/>
            <a:headEnd/>
            <a:tailEnd/>
          </a:ln>
        </p:spPr>
        <p:txBody>
          <a:bodyPr>
            <a:spAutoFit/>
          </a:bodyPr>
          <a:lstStyle/>
          <a:p>
            <a:pPr marL="1206500" indent="-1206500"/>
            <a:r>
              <a:rPr lang="en-US" sz="1600" dirty="0" smtClean="0"/>
              <a:t>SOLID STATE VOLTAGE REGULATOR FOR CIVIL AND MILITARY AIRCRAFT</a:t>
            </a:r>
            <a:endParaRPr lang="en-US" sz="1600" dirty="0"/>
          </a:p>
        </p:txBody>
      </p:sp>
      <p:sp>
        <p:nvSpPr>
          <p:cNvPr id="8" name="Isosceles Triangle 7"/>
          <p:cNvSpPr/>
          <p:nvPr/>
        </p:nvSpPr>
        <p:spPr bwMode="auto">
          <a:xfrm rot="5400000">
            <a:off x="2538814" y="2956544"/>
            <a:ext cx="2762250" cy="276225"/>
          </a:xfrm>
          <a:prstGeom prst="triangl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9" name="TextBox 8"/>
          <p:cNvSpPr txBox="1"/>
          <p:nvPr/>
        </p:nvSpPr>
        <p:spPr>
          <a:xfrm>
            <a:off x="41075" y="1292025"/>
            <a:ext cx="1625766" cy="307777"/>
          </a:xfrm>
          <a:prstGeom prst="rect">
            <a:avLst/>
          </a:prstGeom>
          <a:noFill/>
        </p:spPr>
        <p:txBody>
          <a:bodyPr wrap="none" rtlCol="0">
            <a:spAutoFit/>
          </a:bodyPr>
          <a:lstStyle/>
          <a:p>
            <a:r>
              <a:rPr lang="en-US" sz="1400" dirty="0" smtClean="0"/>
              <a:t>Current situation</a:t>
            </a:r>
            <a:endParaRPr lang="en-US" sz="1400" dirty="0"/>
          </a:p>
        </p:txBody>
      </p:sp>
      <p:cxnSp>
        <p:nvCxnSpPr>
          <p:cNvPr id="11" name="Straight Connector 10"/>
          <p:cNvCxnSpPr/>
          <p:nvPr/>
        </p:nvCxnSpPr>
        <p:spPr bwMode="auto">
          <a:xfrm>
            <a:off x="142775" y="1533925"/>
            <a:ext cx="3314700" cy="1588"/>
          </a:xfrm>
          <a:prstGeom prst="line">
            <a:avLst/>
          </a:prstGeom>
          <a:noFill/>
          <a:ln w="9525" cap="flat" cmpd="sng" algn="ctr">
            <a:solidFill>
              <a:schemeClr val="tx1"/>
            </a:solidFill>
            <a:prstDash val="solid"/>
            <a:round/>
            <a:headEnd type="none" w="med" len="med"/>
            <a:tailEnd type="none" w="med" len="med"/>
          </a:ln>
          <a:effectLst/>
        </p:spPr>
      </p:cxnSp>
      <p:sp>
        <p:nvSpPr>
          <p:cNvPr id="1028" name="Rectangle 4"/>
          <p:cNvSpPr>
            <a:spLocks noChangeArrowheads="1"/>
          </p:cNvSpPr>
          <p:nvPr/>
        </p:nvSpPr>
        <p:spPr bwMode="auto">
          <a:xfrm>
            <a:off x="4213325" y="1495425"/>
            <a:ext cx="4686200" cy="3524017"/>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In a patented topology using MOS gate switching devices and low loss high frequency ferrite cored transformer and inductor designs combined with programmable microcontroller, the problems of bulk and weight are addressed whilst adding the benefits of controllable and programmable performance.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“Bi-Directional Cuk Converter” topology mimics conventional Iron / Copper transformers in electrical performance with reactive loads whilst allowing ultra fast short circuit / earth fault protection. The programmable micro controller also allows for point on wave control of voltage / current transformation ratio, harmonic correction, zero crossing turn on / off, etc.</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Stackable series or parallel modules for high voltage and / or high current.</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dirty="0" smtClean="0">
                <a:solidFill>
                  <a:schemeClr val="tx2"/>
                </a:solidFill>
              </a:rPr>
              <a:t>Key benefits include:</a:t>
            </a:r>
          </a:p>
          <a:p>
            <a:pPr marL="227013" lvl="1" indent="-115888" eaLnBrk="0" hangingPunct="0">
              <a:buClr>
                <a:schemeClr val="tx2"/>
              </a:buClr>
              <a:buSzPct val="75000"/>
              <a:buFontTx/>
              <a:buChar char="-"/>
              <a:tabLst>
                <a:tab pos="2517775" algn="l"/>
              </a:tabLst>
            </a:pPr>
            <a:r>
              <a:rPr lang="en-US" sz="1100" b="0" dirty="0" smtClean="0">
                <a:solidFill>
                  <a:schemeClr val="tx2"/>
                </a:solidFill>
              </a:rPr>
              <a:t>Programmable fault detection and disconnection </a:t>
            </a:r>
          </a:p>
          <a:p>
            <a:pPr marL="227013" lvl="1" indent="-115888" eaLnBrk="0" hangingPunct="0">
              <a:buClr>
                <a:schemeClr val="tx2"/>
              </a:buClr>
              <a:buSzPct val="75000"/>
              <a:buFontTx/>
              <a:buChar char="-"/>
              <a:tabLst>
                <a:tab pos="2517775" algn="l"/>
              </a:tabLst>
            </a:pPr>
            <a:r>
              <a:rPr lang="en-US" sz="1100" b="0" dirty="0" smtClean="0">
                <a:solidFill>
                  <a:schemeClr val="tx2"/>
                </a:solidFill>
              </a:rPr>
              <a:t>Automatic programmable voltage control</a:t>
            </a:r>
          </a:p>
          <a:p>
            <a:pPr marL="227013" lvl="1" indent="-115888" eaLnBrk="0" hangingPunct="0">
              <a:buClr>
                <a:schemeClr val="tx2"/>
              </a:buClr>
              <a:buSzPct val="75000"/>
              <a:buFontTx/>
              <a:buChar char="-"/>
              <a:tabLst>
                <a:tab pos="2517775" algn="l"/>
              </a:tabLst>
            </a:pPr>
            <a:r>
              <a:rPr lang="en-US" sz="1100" b="0" dirty="0" smtClean="0">
                <a:solidFill>
                  <a:schemeClr val="tx2"/>
                </a:solidFill>
              </a:rPr>
              <a:t>Smaller footprint </a:t>
            </a:r>
          </a:p>
          <a:p>
            <a:pPr marL="227013" lvl="1" indent="-115888" eaLnBrk="0" hangingPunct="0">
              <a:buClr>
                <a:schemeClr val="tx2"/>
              </a:buClr>
              <a:buSzPct val="75000"/>
              <a:buFontTx/>
              <a:buChar char="-"/>
              <a:tabLst>
                <a:tab pos="2517775" algn="l"/>
              </a:tabLst>
            </a:pPr>
            <a:r>
              <a:rPr lang="en-US" sz="1100" b="0" dirty="0" smtClean="0">
                <a:solidFill>
                  <a:schemeClr val="tx2"/>
                </a:solidFill>
              </a:rPr>
              <a:t>Lighter weight</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endParaRPr lang="en-US" sz="1200" b="0" dirty="0" smtClean="0">
              <a:solidFill>
                <a:schemeClr val="tx2"/>
              </a:solidFill>
              <a:latin typeface="+mn-lt"/>
              <a:ea typeface="+mn-ea"/>
            </a:endParaRPr>
          </a:p>
        </p:txBody>
      </p:sp>
      <p:sp>
        <p:nvSpPr>
          <p:cNvPr id="13" name="TextBox 12"/>
          <p:cNvSpPr txBox="1"/>
          <p:nvPr/>
        </p:nvSpPr>
        <p:spPr>
          <a:xfrm>
            <a:off x="4111625" y="1279723"/>
            <a:ext cx="2718936" cy="307777"/>
          </a:xfrm>
          <a:prstGeom prst="rect">
            <a:avLst/>
          </a:prstGeom>
          <a:noFill/>
        </p:spPr>
        <p:txBody>
          <a:bodyPr wrap="square" rtlCol="0">
            <a:spAutoFit/>
          </a:bodyPr>
          <a:lstStyle/>
          <a:p>
            <a:r>
              <a:rPr lang="en-US" sz="1400" dirty="0" smtClean="0"/>
              <a:t>Greenwood Soar technology</a:t>
            </a:r>
            <a:endParaRPr lang="en-US" sz="1400" dirty="0"/>
          </a:p>
        </p:txBody>
      </p:sp>
      <p:sp>
        <p:nvSpPr>
          <p:cNvPr id="17" name="Rectangle 16"/>
          <p:cNvSpPr/>
          <p:nvPr/>
        </p:nvSpPr>
        <p:spPr>
          <a:xfrm>
            <a:off x="6731101" y="4489950"/>
            <a:ext cx="2260500" cy="261610"/>
          </a:xfrm>
          <a:prstGeom prst="rect">
            <a:avLst/>
          </a:prstGeom>
        </p:spPr>
        <p:txBody>
          <a:bodyPr wrap="square">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endParaRPr lang="en-US" sz="1100" b="0" dirty="0" smtClean="0">
              <a:solidFill>
                <a:schemeClr val="tx2"/>
              </a:solidFill>
            </a:endParaRPr>
          </a:p>
        </p:txBody>
      </p:sp>
      <p:cxnSp>
        <p:nvCxnSpPr>
          <p:cNvPr id="24" name="Straight Connector 23"/>
          <p:cNvCxnSpPr/>
          <p:nvPr/>
        </p:nvCxnSpPr>
        <p:spPr bwMode="auto">
          <a:xfrm>
            <a:off x="4206240" y="1520792"/>
            <a:ext cx="4591251" cy="1588"/>
          </a:xfrm>
          <a:prstGeom prst="line">
            <a:avLst/>
          </a:prstGeom>
          <a:noFill/>
          <a:ln w="9525" cap="flat" cmpd="sng" algn="ctr">
            <a:solidFill>
              <a:schemeClr val="tx1"/>
            </a:solidFill>
            <a:prstDash val="solid"/>
            <a:round/>
            <a:headEnd type="none" w="med" len="med"/>
            <a:tailEnd type="none" w="med" len="med"/>
          </a:ln>
          <a:effectLst/>
        </p:spPr>
      </p:cxnSp>
      <p:pic>
        <p:nvPicPr>
          <p:cNvPr id="53250" name="Picture 2" descr="http://greenwoodsoarip.com/wp-content/uploads/2009/06/typhoon_f2_zj910_arp_21-280x181.jpg"/>
          <p:cNvPicPr>
            <a:picLocks noChangeAspect="1" noChangeArrowheads="1"/>
          </p:cNvPicPr>
          <p:nvPr/>
        </p:nvPicPr>
        <p:blipFill>
          <a:blip r:embed="rId2"/>
          <a:srcRect/>
          <a:stretch>
            <a:fillRect/>
          </a:stretch>
        </p:blipFill>
        <p:spPr bwMode="auto">
          <a:xfrm>
            <a:off x="405832" y="3095157"/>
            <a:ext cx="2667000" cy="17240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technology can be utilized in civil and military marine applications</a:t>
            </a:r>
            <a:endParaRPr lang="en-US" dirty="0"/>
          </a:p>
        </p:txBody>
      </p:sp>
      <p:sp>
        <p:nvSpPr>
          <p:cNvPr id="3" name="Content Placeholder 2"/>
          <p:cNvSpPr>
            <a:spLocks noGrp="1"/>
          </p:cNvSpPr>
          <p:nvPr>
            <p:ph idx="1"/>
          </p:nvPr>
        </p:nvSpPr>
        <p:spPr>
          <a:xfrm>
            <a:off x="60324" y="1498600"/>
            <a:ext cx="3590926" cy="4876800"/>
          </a:xfrm>
        </p:spPr>
        <p:txBody>
          <a:bodyPr/>
          <a:lstStyle/>
          <a:p>
            <a:pPr marL="115888" indent="-115888"/>
            <a:r>
              <a:rPr lang="en-US" sz="1200" dirty="0" smtClean="0"/>
              <a:t>With the increased drive towards fuel efficient civil and naval shipping, compact &amp; lightweight power supply and distribution systems are increasingly a requisite. </a:t>
            </a:r>
          </a:p>
          <a:p>
            <a:pPr marL="115888" indent="-115888"/>
            <a:r>
              <a:rPr lang="en-US" sz="1200" dirty="0" smtClean="0"/>
              <a:t>Integration with onboard control systems for power flow control and load management means this new technology is readily adapted for this market. </a:t>
            </a:r>
          </a:p>
          <a:p>
            <a:pPr marL="115888" indent="-115888"/>
            <a:r>
              <a:rPr lang="en-US" sz="1200" dirty="0" smtClean="0"/>
              <a:t>Shore to ship power systems may also benefit from this technology allowing smaller, lightweight and portable shore or onboard based adaptable power supply systems for onboard power maintenance in port.</a:t>
            </a:r>
          </a:p>
          <a:p>
            <a:pPr marL="115888" indent="-115888"/>
            <a:endParaRPr lang="en-US" sz="1200"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14</a:t>
            </a:fld>
            <a:endParaRPr lang="en-US" dirty="0"/>
          </a:p>
        </p:txBody>
      </p:sp>
      <p:sp>
        <p:nvSpPr>
          <p:cNvPr id="5" name="Text Box 55"/>
          <p:cNvSpPr txBox="1">
            <a:spLocks noChangeArrowheads="1"/>
          </p:cNvSpPr>
          <p:nvPr/>
        </p:nvSpPr>
        <p:spPr bwMode="auto">
          <a:xfrm>
            <a:off x="34635" y="984539"/>
            <a:ext cx="8830232" cy="338554"/>
          </a:xfrm>
          <a:prstGeom prst="rect">
            <a:avLst/>
          </a:prstGeom>
          <a:noFill/>
          <a:ln w="9525">
            <a:noFill/>
            <a:miter lim="800000"/>
            <a:headEnd/>
            <a:tailEnd/>
          </a:ln>
        </p:spPr>
        <p:txBody>
          <a:bodyPr wrap="square">
            <a:spAutoFit/>
          </a:bodyPr>
          <a:lstStyle/>
          <a:p>
            <a:pPr marL="1206500" indent="-1206500"/>
            <a:r>
              <a:rPr lang="en-US" sz="1600" dirty="0" smtClean="0"/>
              <a:t>SOLID STATE VOLTAGE REGULATOR FOR CIVIL AND MILITARY MARINE APPLICATIONS </a:t>
            </a:r>
            <a:endParaRPr lang="en-US" sz="1600" dirty="0"/>
          </a:p>
        </p:txBody>
      </p:sp>
      <p:sp>
        <p:nvSpPr>
          <p:cNvPr id="8" name="Isosceles Triangle 7"/>
          <p:cNvSpPr/>
          <p:nvPr/>
        </p:nvSpPr>
        <p:spPr bwMode="auto">
          <a:xfrm rot="5400000">
            <a:off x="2519564" y="3428169"/>
            <a:ext cx="2762250" cy="276225"/>
          </a:xfrm>
          <a:prstGeom prst="triangl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9" name="TextBox 8"/>
          <p:cNvSpPr txBox="1"/>
          <p:nvPr/>
        </p:nvSpPr>
        <p:spPr>
          <a:xfrm>
            <a:off x="41075" y="1292025"/>
            <a:ext cx="1625766" cy="307777"/>
          </a:xfrm>
          <a:prstGeom prst="rect">
            <a:avLst/>
          </a:prstGeom>
          <a:noFill/>
        </p:spPr>
        <p:txBody>
          <a:bodyPr wrap="none" rtlCol="0">
            <a:spAutoFit/>
          </a:bodyPr>
          <a:lstStyle/>
          <a:p>
            <a:r>
              <a:rPr lang="en-US" sz="1400" dirty="0" smtClean="0"/>
              <a:t>Current situation</a:t>
            </a:r>
            <a:endParaRPr lang="en-US" sz="1400" dirty="0"/>
          </a:p>
        </p:txBody>
      </p:sp>
      <p:cxnSp>
        <p:nvCxnSpPr>
          <p:cNvPr id="11" name="Straight Connector 10"/>
          <p:cNvCxnSpPr/>
          <p:nvPr/>
        </p:nvCxnSpPr>
        <p:spPr bwMode="auto">
          <a:xfrm>
            <a:off x="142775" y="1533925"/>
            <a:ext cx="3314700" cy="1588"/>
          </a:xfrm>
          <a:prstGeom prst="line">
            <a:avLst/>
          </a:prstGeom>
          <a:noFill/>
          <a:ln w="9525" cap="flat" cmpd="sng" algn="ctr">
            <a:solidFill>
              <a:schemeClr val="tx1"/>
            </a:solidFill>
            <a:prstDash val="solid"/>
            <a:round/>
            <a:headEnd type="none" w="med" len="med"/>
            <a:tailEnd type="none" w="med" len="med"/>
          </a:ln>
          <a:effectLst/>
        </p:spPr>
      </p:cxnSp>
      <p:sp>
        <p:nvSpPr>
          <p:cNvPr id="1028" name="Rectangle 4"/>
          <p:cNvSpPr>
            <a:spLocks noChangeArrowheads="1"/>
          </p:cNvSpPr>
          <p:nvPr/>
        </p:nvSpPr>
        <p:spPr bwMode="auto">
          <a:xfrm>
            <a:off x="4213325" y="1495425"/>
            <a:ext cx="4686200" cy="3524017"/>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In a patented topology using MOS gate switching devices and low loss high frequency ferrite cored transformer and inductor designs combined with programmable microcontroller, the problems of bulk and weight are addressed whilst adding the benefits of controllable and programmable performance.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“Bi-Directional Cuk Converter” topology mimics conventional Iron / Copper transformers in electrical performance with reactive loads whilst allowing ultra fast short circuit / earth fault protection.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programmable micro controller also allows for point on wave control of voltage / current transformation ratio, harmonic correction, zero crossing turn on / off, etc.</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Stackable series or parallel modules for high voltage and / or high current.</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dirty="0" smtClean="0">
                <a:solidFill>
                  <a:schemeClr val="tx2"/>
                </a:solidFill>
              </a:rPr>
              <a:t>Key benefits include:</a:t>
            </a:r>
          </a:p>
          <a:p>
            <a:pPr marL="227013" lvl="1" indent="-115888" eaLnBrk="0" hangingPunct="0">
              <a:buClr>
                <a:schemeClr val="tx2"/>
              </a:buClr>
              <a:buSzPct val="75000"/>
              <a:buFontTx/>
              <a:buChar char="-"/>
              <a:tabLst>
                <a:tab pos="2517775" algn="l"/>
              </a:tabLst>
            </a:pPr>
            <a:r>
              <a:rPr lang="en-US" sz="1100" b="0" dirty="0" smtClean="0">
                <a:solidFill>
                  <a:schemeClr val="tx2"/>
                </a:solidFill>
              </a:rPr>
              <a:t>Programmable fault detection and disconnection </a:t>
            </a:r>
          </a:p>
          <a:p>
            <a:pPr marL="227013" lvl="1" indent="-115888" eaLnBrk="0" hangingPunct="0">
              <a:buClr>
                <a:schemeClr val="tx2"/>
              </a:buClr>
              <a:buSzPct val="75000"/>
              <a:buFontTx/>
              <a:buChar char="-"/>
              <a:tabLst>
                <a:tab pos="2517775" algn="l"/>
              </a:tabLst>
            </a:pPr>
            <a:r>
              <a:rPr lang="en-US" sz="1100" b="0" dirty="0" smtClean="0">
                <a:solidFill>
                  <a:schemeClr val="tx2"/>
                </a:solidFill>
              </a:rPr>
              <a:t>Automatic programmable voltage control</a:t>
            </a:r>
          </a:p>
          <a:p>
            <a:pPr marL="227013" lvl="1" indent="-115888" eaLnBrk="0" hangingPunct="0">
              <a:buClr>
                <a:schemeClr val="tx2"/>
              </a:buClr>
              <a:buSzPct val="75000"/>
              <a:buFontTx/>
              <a:buChar char="-"/>
              <a:tabLst>
                <a:tab pos="2517775" algn="l"/>
              </a:tabLst>
            </a:pPr>
            <a:r>
              <a:rPr lang="en-US" sz="1100" b="0" dirty="0" smtClean="0">
                <a:solidFill>
                  <a:schemeClr val="tx2"/>
                </a:solidFill>
              </a:rPr>
              <a:t>Smaller footprint </a:t>
            </a:r>
          </a:p>
          <a:p>
            <a:pPr marL="227013" lvl="1" indent="-115888" eaLnBrk="0" hangingPunct="0">
              <a:buClr>
                <a:schemeClr val="tx2"/>
              </a:buClr>
              <a:buSzPct val="75000"/>
              <a:buFontTx/>
              <a:buChar char="-"/>
              <a:tabLst>
                <a:tab pos="2517775" algn="l"/>
              </a:tabLst>
            </a:pPr>
            <a:r>
              <a:rPr lang="en-US" sz="1100" b="0" dirty="0" smtClean="0">
                <a:solidFill>
                  <a:schemeClr val="tx2"/>
                </a:solidFill>
              </a:rPr>
              <a:t>Lighter weight</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endParaRPr lang="en-US" sz="1200" b="0" dirty="0" smtClean="0">
              <a:solidFill>
                <a:schemeClr val="tx2"/>
              </a:solidFill>
              <a:latin typeface="+mn-lt"/>
              <a:ea typeface="+mn-ea"/>
            </a:endParaRPr>
          </a:p>
        </p:txBody>
      </p:sp>
      <p:sp>
        <p:nvSpPr>
          <p:cNvPr id="13" name="TextBox 12"/>
          <p:cNvSpPr txBox="1"/>
          <p:nvPr/>
        </p:nvSpPr>
        <p:spPr>
          <a:xfrm>
            <a:off x="4111625" y="1279723"/>
            <a:ext cx="2718936" cy="307777"/>
          </a:xfrm>
          <a:prstGeom prst="rect">
            <a:avLst/>
          </a:prstGeom>
          <a:noFill/>
        </p:spPr>
        <p:txBody>
          <a:bodyPr wrap="square" rtlCol="0">
            <a:spAutoFit/>
          </a:bodyPr>
          <a:lstStyle/>
          <a:p>
            <a:r>
              <a:rPr lang="en-US" sz="1400" dirty="0" smtClean="0"/>
              <a:t>Greenwood Soar technology</a:t>
            </a:r>
            <a:endParaRPr lang="en-US" sz="1400" dirty="0"/>
          </a:p>
        </p:txBody>
      </p:sp>
      <p:sp>
        <p:nvSpPr>
          <p:cNvPr id="17" name="Rectangle 16"/>
          <p:cNvSpPr/>
          <p:nvPr/>
        </p:nvSpPr>
        <p:spPr>
          <a:xfrm>
            <a:off x="6731101" y="4489950"/>
            <a:ext cx="2260500" cy="261610"/>
          </a:xfrm>
          <a:prstGeom prst="rect">
            <a:avLst/>
          </a:prstGeom>
        </p:spPr>
        <p:txBody>
          <a:bodyPr wrap="square">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endParaRPr lang="en-US" sz="1100" b="0" dirty="0" smtClean="0">
              <a:solidFill>
                <a:schemeClr val="tx2"/>
              </a:solidFill>
            </a:endParaRPr>
          </a:p>
        </p:txBody>
      </p:sp>
      <p:cxnSp>
        <p:nvCxnSpPr>
          <p:cNvPr id="24" name="Straight Connector 23"/>
          <p:cNvCxnSpPr/>
          <p:nvPr/>
        </p:nvCxnSpPr>
        <p:spPr bwMode="auto">
          <a:xfrm>
            <a:off x="4206240" y="1520792"/>
            <a:ext cx="4591251" cy="1588"/>
          </a:xfrm>
          <a:prstGeom prst="line">
            <a:avLst/>
          </a:prstGeom>
          <a:noFill/>
          <a:ln w="9525" cap="flat" cmpd="sng" algn="ctr">
            <a:solidFill>
              <a:schemeClr val="tx1"/>
            </a:solidFill>
            <a:prstDash val="solid"/>
            <a:round/>
            <a:headEnd type="none" w="med" len="med"/>
            <a:tailEnd type="none" w="med" len="med"/>
          </a:ln>
          <a:effectLst/>
        </p:spPr>
      </p:cxnSp>
      <p:pic>
        <p:nvPicPr>
          <p:cNvPr id="56322" name="Picture 2" descr="http://greenwoodsoarip.com/wp-content/uploads/2009/06/hmsdaring1-280x246.jpg"/>
          <p:cNvPicPr>
            <a:picLocks noChangeAspect="1" noChangeArrowheads="1"/>
          </p:cNvPicPr>
          <p:nvPr/>
        </p:nvPicPr>
        <p:blipFill>
          <a:blip r:embed="rId2"/>
          <a:srcRect/>
          <a:stretch>
            <a:fillRect/>
          </a:stretch>
        </p:blipFill>
        <p:spPr bwMode="auto">
          <a:xfrm>
            <a:off x="203701" y="3962947"/>
            <a:ext cx="3290269" cy="234315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site tx_l"/>
          <p:cNvPicPr>
            <a:picLocks noChangeAspect="1" noChangeArrowheads="1"/>
          </p:cNvPicPr>
          <p:nvPr/>
        </p:nvPicPr>
        <p:blipFill>
          <a:blip r:embed="rId2"/>
          <a:srcRect/>
          <a:stretch>
            <a:fillRect/>
          </a:stretch>
        </p:blipFill>
        <p:spPr bwMode="auto">
          <a:xfrm>
            <a:off x="674487" y="4985888"/>
            <a:ext cx="1598575" cy="1598575"/>
          </a:xfrm>
          <a:prstGeom prst="rect">
            <a:avLst/>
          </a:prstGeom>
          <a:noFill/>
          <a:ln w="9525">
            <a:noFill/>
            <a:miter lim="800000"/>
            <a:headEnd/>
            <a:tailEnd/>
          </a:ln>
        </p:spPr>
      </p:pic>
      <p:sp>
        <p:nvSpPr>
          <p:cNvPr id="2" name="Title 1"/>
          <p:cNvSpPr>
            <a:spLocks noGrp="1"/>
          </p:cNvSpPr>
          <p:nvPr>
            <p:ph type="title"/>
          </p:nvPr>
        </p:nvSpPr>
        <p:spPr/>
        <p:txBody>
          <a:bodyPr/>
          <a:lstStyle/>
          <a:p>
            <a:pPr lvl="0"/>
            <a:r>
              <a:rPr lang="en-US" dirty="0" smtClean="0"/>
              <a:t>The technology can be utilized as an on-site portable transformer for use with power tools</a:t>
            </a:r>
            <a:endParaRPr lang="en-US" dirty="0"/>
          </a:p>
        </p:txBody>
      </p:sp>
      <p:sp>
        <p:nvSpPr>
          <p:cNvPr id="3" name="Content Placeholder 2"/>
          <p:cNvSpPr>
            <a:spLocks noGrp="1"/>
          </p:cNvSpPr>
          <p:nvPr>
            <p:ph idx="1"/>
          </p:nvPr>
        </p:nvSpPr>
        <p:spPr>
          <a:xfrm>
            <a:off x="60324" y="1498600"/>
            <a:ext cx="2702127" cy="4876800"/>
          </a:xfrm>
        </p:spPr>
        <p:txBody>
          <a:bodyPr/>
          <a:lstStyle/>
          <a:p>
            <a:pPr marL="115888" indent="-115888"/>
            <a:r>
              <a:rPr lang="en-US" sz="1200" dirty="0" smtClean="0"/>
              <a:t>Site tools in the EU are required to operate from mains isolated, 110VAC centre tapped ground, transformer supplies. </a:t>
            </a:r>
          </a:p>
          <a:p>
            <a:pPr marL="115888" indent="-115888"/>
            <a:r>
              <a:rPr lang="en-US" sz="1200" dirty="0" smtClean="0"/>
              <a:t>These (Yellow Box) site transformers are heavy, bulky and use technology that is little changed since Michael Faraday invented electrical transformer in 1831. </a:t>
            </a:r>
          </a:p>
          <a:p>
            <a:pPr marL="115888" indent="-115888"/>
            <a:r>
              <a:rPr lang="en-US" sz="1200" dirty="0" smtClean="0"/>
              <a:t>With increasing commodity costs these transformers are often stolen even if just for the meltdown scrap value of the copper. </a:t>
            </a:r>
          </a:p>
          <a:p>
            <a:pPr marL="115888" indent="-115888"/>
            <a:r>
              <a:rPr lang="en-US" sz="1200" dirty="0" smtClean="0"/>
              <a:t>They offer no active electrical safety features to protect the tool operator in the event of an electrical fault or the connected tool from abuse other than a simple thermal overload shutdown.</a:t>
            </a:r>
          </a:p>
          <a:p>
            <a:pPr marL="115888" indent="-115888"/>
            <a:endParaRPr lang="en-US" sz="1200" dirty="0" smtClean="0"/>
          </a:p>
          <a:p>
            <a:pPr marL="115888" indent="-115888"/>
            <a:endParaRPr lang="en-US" sz="1200"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15</a:t>
            </a:fld>
            <a:endParaRPr lang="en-US" dirty="0"/>
          </a:p>
        </p:txBody>
      </p:sp>
      <p:sp>
        <p:nvSpPr>
          <p:cNvPr id="5" name="Text Box 55"/>
          <p:cNvSpPr txBox="1">
            <a:spLocks noChangeArrowheads="1"/>
          </p:cNvSpPr>
          <p:nvPr/>
        </p:nvSpPr>
        <p:spPr bwMode="auto">
          <a:xfrm>
            <a:off x="34636" y="984539"/>
            <a:ext cx="7848600" cy="338554"/>
          </a:xfrm>
          <a:prstGeom prst="rect">
            <a:avLst/>
          </a:prstGeom>
          <a:noFill/>
          <a:ln w="9525">
            <a:noFill/>
            <a:miter lim="800000"/>
            <a:headEnd/>
            <a:tailEnd/>
          </a:ln>
        </p:spPr>
        <p:txBody>
          <a:bodyPr>
            <a:spAutoFit/>
          </a:bodyPr>
          <a:lstStyle/>
          <a:p>
            <a:r>
              <a:rPr lang="en-US" sz="1600" dirty="0" smtClean="0"/>
              <a:t>PORTABLE SITE/POWER TRANSFORMERS</a:t>
            </a:r>
          </a:p>
        </p:txBody>
      </p:sp>
      <p:sp>
        <p:nvSpPr>
          <p:cNvPr id="1027" name="Rectangle 3"/>
          <p:cNvSpPr>
            <a:spLocks noChangeArrowheads="1"/>
          </p:cNvSpPr>
          <p:nvPr/>
        </p:nvSpPr>
        <p:spPr bwMode="auto">
          <a:xfrm>
            <a:off x="637475" y="6389200"/>
            <a:ext cx="142925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b="0" i="1" dirty="0" smtClean="0">
                <a:cs typeface="Arial" pitchFamily="34" charset="0"/>
              </a:rPr>
              <a:t>Typical site transformer</a:t>
            </a:r>
            <a:endParaRPr kumimoji="0" lang="en-US" sz="1100" b="0" i="1" u="none" strike="noStrike" cap="none" normalizeH="0" baseline="0" dirty="0" smtClean="0">
              <a:ln>
                <a:noFill/>
              </a:ln>
              <a:solidFill>
                <a:schemeClr val="tx1"/>
              </a:solidFill>
              <a:effectLst/>
              <a:cs typeface="Arial" pitchFamily="34" charset="0"/>
            </a:endParaRPr>
          </a:p>
        </p:txBody>
      </p:sp>
      <p:sp>
        <p:nvSpPr>
          <p:cNvPr id="8" name="Isosceles Triangle 7"/>
          <p:cNvSpPr/>
          <p:nvPr/>
        </p:nvSpPr>
        <p:spPr bwMode="auto">
          <a:xfrm rot="5400000">
            <a:off x="1571212" y="3380063"/>
            <a:ext cx="2762250" cy="276225"/>
          </a:xfrm>
          <a:prstGeom prst="triangl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9" name="TextBox 8"/>
          <p:cNvSpPr txBox="1"/>
          <p:nvPr/>
        </p:nvSpPr>
        <p:spPr>
          <a:xfrm>
            <a:off x="41075" y="1292025"/>
            <a:ext cx="1693925" cy="307777"/>
          </a:xfrm>
          <a:prstGeom prst="rect">
            <a:avLst/>
          </a:prstGeom>
          <a:noFill/>
        </p:spPr>
        <p:txBody>
          <a:bodyPr wrap="none" rtlCol="0">
            <a:spAutoFit/>
          </a:bodyPr>
          <a:lstStyle/>
          <a:p>
            <a:r>
              <a:rPr lang="en-US" sz="1400" dirty="0" smtClean="0"/>
              <a:t>Today’s approach</a:t>
            </a:r>
            <a:endParaRPr lang="en-US" sz="1400" dirty="0"/>
          </a:p>
        </p:txBody>
      </p:sp>
      <p:sp>
        <p:nvSpPr>
          <p:cNvPr id="1028" name="Rectangle 4"/>
          <p:cNvSpPr>
            <a:spLocks noChangeArrowheads="1"/>
          </p:cNvSpPr>
          <p:nvPr/>
        </p:nvSpPr>
        <p:spPr bwMode="auto">
          <a:xfrm>
            <a:off x="3255351" y="1495425"/>
            <a:ext cx="5648018" cy="3770239"/>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In a patented topology using MOS gate switching devices and low loss high frequency ferrite cored transformer and inductor designs combined with programmable microcontroller, the problems of bulk and weight are addressed whilst adding the benefits of programmable performance, tool protection, tool recognition and safety monitoring.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“Bi-Directional Cuk Converter” topology mimics conventional Iron / Copper transformers in electrical performance with reactive power tool loads whilst allowing ultra fast short circuit / earth fault protection and key operator comfort and safety features along with improved tool life and protection.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programmable micro controller also allows for tool recognition and protection features which would present new opportunities and benefits for the construction industry and site tool hire industry including programmable hire period based on hours use or date and rendering both site power tools and transformers useless in the event of theft.</a:t>
            </a:r>
          </a:p>
          <a:p>
            <a:pPr marL="115888" indent="-115888" eaLnBrk="0" hangingPunct="0">
              <a:buClr>
                <a:schemeClr val="tx2"/>
              </a:buClr>
              <a:buSzPct val="75000"/>
              <a:buFont typeface="Wingdings" pitchFamily="2" charset="2"/>
              <a:buChar char="§"/>
              <a:tabLst>
                <a:tab pos="2517775" algn="l"/>
              </a:tabLst>
            </a:pPr>
            <a:r>
              <a:rPr lang="en-US" sz="1200" b="0" dirty="0" smtClean="0"/>
              <a:t>Development of tool communication is readily achieved with existing technology such as Bluetooth, Wi-Fi, Power Line Control or proprietary contactless data communications protocols. Such communication enabled tool and transformer sets would allow for the key benefits below and give construction companies and tool hire companies control over tool use, hire, security and maintenance etc.</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endParaRPr lang="en-US" sz="1200" b="0" dirty="0" smtClean="0">
              <a:solidFill>
                <a:schemeClr val="tx2"/>
              </a:solidFill>
              <a:latin typeface="+mn-lt"/>
              <a:ea typeface="+mn-ea"/>
            </a:endParaRPr>
          </a:p>
        </p:txBody>
      </p:sp>
      <p:sp>
        <p:nvSpPr>
          <p:cNvPr id="13" name="TextBox 12"/>
          <p:cNvSpPr txBox="1"/>
          <p:nvPr/>
        </p:nvSpPr>
        <p:spPr>
          <a:xfrm>
            <a:off x="3153650" y="1279723"/>
            <a:ext cx="2718936" cy="307777"/>
          </a:xfrm>
          <a:prstGeom prst="rect">
            <a:avLst/>
          </a:prstGeom>
          <a:noFill/>
        </p:spPr>
        <p:txBody>
          <a:bodyPr wrap="square" rtlCol="0">
            <a:spAutoFit/>
          </a:bodyPr>
          <a:lstStyle/>
          <a:p>
            <a:r>
              <a:rPr lang="en-US" sz="1400" dirty="0" smtClean="0"/>
              <a:t>Greenwood Soar technology</a:t>
            </a:r>
            <a:endParaRPr lang="en-US" sz="1400" dirty="0"/>
          </a:p>
        </p:txBody>
      </p:sp>
      <p:sp>
        <p:nvSpPr>
          <p:cNvPr id="17" name="Rectangle 16"/>
          <p:cNvSpPr/>
          <p:nvPr/>
        </p:nvSpPr>
        <p:spPr>
          <a:xfrm>
            <a:off x="4737072" y="5019339"/>
            <a:ext cx="2472251" cy="1631216"/>
          </a:xfrm>
          <a:prstGeom prst="rect">
            <a:avLst/>
          </a:prstGeom>
        </p:spPr>
        <p:txBody>
          <a:bodyPr wrap="square">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dirty="0" smtClean="0">
                <a:solidFill>
                  <a:schemeClr val="tx2"/>
                </a:solidFill>
              </a:rPr>
              <a:t>Key benefits include:</a:t>
            </a:r>
          </a:p>
          <a:p>
            <a:pPr marL="227013" lvl="1" indent="-115888" eaLnBrk="0" hangingPunct="0">
              <a:buClr>
                <a:schemeClr val="tx2"/>
              </a:buClr>
              <a:buSzPct val="75000"/>
              <a:buFontTx/>
              <a:buChar char="-"/>
              <a:tabLst>
                <a:tab pos="2517775" algn="l"/>
              </a:tabLst>
            </a:pPr>
            <a:r>
              <a:rPr lang="en-US" sz="1100" b="0" dirty="0" smtClean="0">
                <a:solidFill>
                  <a:schemeClr val="tx2"/>
                </a:solidFill>
              </a:rPr>
              <a:t>Increased operator safety</a:t>
            </a:r>
          </a:p>
          <a:p>
            <a:pPr marL="227013" lvl="1" indent="-115888" eaLnBrk="0" hangingPunct="0">
              <a:buClr>
                <a:schemeClr val="tx2"/>
              </a:buClr>
              <a:buSzPct val="75000"/>
              <a:buFontTx/>
              <a:buChar char="-"/>
              <a:tabLst>
                <a:tab pos="2517775" algn="l"/>
              </a:tabLst>
            </a:pPr>
            <a:r>
              <a:rPr lang="en-US" sz="1100" b="0" dirty="0" smtClean="0">
                <a:solidFill>
                  <a:schemeClr val="tx2"/>
                </a:solidFill>
              </a:rPr>
              <a:t>Improved tool life</a:t>
            </a:r>
          </a:p>
          <a:p>
            <a:pPr marL="227013" lvl="1" indent="-115888" eaLnBrk="0" hangingPunct="0">
              <a:buClr>
                <a:schemeClr val="tx2"/>
              </a:buClr>
              <a:buSzPct val="75000"/>
              <a:buFontTx/>
              <a:buChar char="-"/>
              <a:tabLst>
                <a:tab pos="2517775" algn="l"/>
              </a:tabLst>
            </a:pPr>
            <a:r>
              <a:rPr lang="en-US" sz="1100" b="0" dirty="0" smtClean="0">
                <a:solidFill>
                  <a:schemeClr val="tx2"/>
                </a:solidFill>
              </a:rPr>
              <a:t>Reduced operator fatigue</a:t>
            </a:r>
          </a:p>
          <a:p>
            <a:pPr marL="227013" lvl="1" indent="-115888" eaLnBrk="0" hangingPunct="0">
              <a:buClr>
                <a:schemeClr val="tx2"/>
              </a:buClr>
              <a:buSzPct val="75000"/>
              <a:buFontTx/>
              <a:buChar char="-"/>
              <a:tabLst>
                <a:tab pos="2517775" algn="l"/>
              </a:tabLst>
            </a:pPr>
            <a:r>
              <a:rPr lang="en-US" sz="1100" b="0" dirty="0" smtClean="0">
                <a:solidFill>
                  <a:schemeClr val="tx2"/>
                </a:solidFill>
              </a:rPr>
              <a:t>Increased site electrical safety</a:t>
            </a:r>
          </a:p>
          <a:p>
            <a:pPr marL="227013" lvl="1" indent="-115888" eaLnBrk="0" hangingPunct="0">
              <a:buClr>
                <a:schemeClr val="tx2"/>
              </a:buClr>
              <a:buSzPct val="75000"/>
              <a:buFontTx/>
              <a:buChar char="-"/>
              <a:tabLst>
                <a:tab pos="2517775" algn="l"/>
              </a:tabLst>
            </a:pPr>
            <a:r>
              <a:rPr lang="en-US" sz="1100" b="0" dirty="0" smtClean="0">
                <a:solidFill>
                  <a:schemeClr val="tx2"/>
                </a:solidFill>
              </a:rPr>
              <a:t>Tool overload and abuse shutdown.</a:t>
            </a:r>
          </a:p>
          <a:p>
            <a:pPr marL="227013" lvl="1" indent="-115888" eaLnBrk="0" hangingPunct="0">
              <a:buClr>
                <a:schemeClr val="tx2"/>
              </a:buClr>
              <a:buSzPct val="75000"/>
              <a:buFontTx/>
              <a:buChar char="-"/>
              <a:tabLst>
                <a:tab pos="2517775" algn="l"/>
              </a:tabLst>
            </a:pPr>
            <a:r>
              <a:rPr lang="en-US" sz="1100" b="0" dirty="0" smtClean="0">
                <a:solidFill>
                  <a:schemeClr val="tx2"/>
                </a:solidFill>
              </a:rPr>
              <a:t>Controlled ramp up / anti kick start.</a:t>
            </a:r>
          </a:p>
        </p:txBody>
      </p:sp>
      <p:pic>
        <p:nvPicPr>
          <p:cNvPr id="52227" name="Picture 2" descr="C:\Documents and Settings\TJ\My Documents\Transformer\new unit1.JPG"/>
          <p:cNvPicPr>
            <a:picLocks noChangeAspect="1" noChangeArrowheads="1"/>
          </p:cNvPicPr>
          <p:nvPr/>
        </p:nvPicPr>
        <p:blipFill>
          <a:blip r:embed="rId3" cstate="print"/>
          <a:srcRect/>
          <a:stretch>
            <a:fillRect/>
          </a:stretch>
        </p:blipFill>
        <p:spPr bwMode="auto">
          <a:xfrm>
            <a:off x="3272597" y="5072514"/>
            <a:ext cx="1540037" cy="1379398"/>
          </a:xfrm>
          <a:prstGeom prst="rect">
            <a:avLst/>
          </a:prstGeom>
          <a:noFill/>
          <a:ln w="9525">
            <a:noFill/>
            <a:miter lim="800000"/>
            <a:headEnd/>
            <a:tailEnd/>
          </a:ln>
        </p:spPr>
      </p:pic>
      <p:sp>
        <p:nvSpPr>
          <p:cNvPr id="22" name="Rectangle 21"/>
          <p:cNvSpPr/>
          <p:nvPr/>
        </p:nvSpPr>
        <p:spPr>
          <a:xfrm>
            <a:off x="3195649" y="6395147"/>
            <a:ext cx="1351652" cy="230832"/>
          </a:xfrm>
          <a:prstGeom prst="rect">
            <a:avLst/>
          </a:prstGeom>
        </p:spPr>
        <p:txBody>
          <a:bodyPr wrap="none">
            <a:spAutoFit/>
          </a:bodyPr>
          <a:lstStyle/>
          <a:p>
            <a:r>
              <a:rPr lang="en-US" sz="900" b="0" i="1" dirty="0" smtClean="0">
                <a:ea typeface="Times New Roman" pitchFamily="18" charset="0"/>
                <a:cs typeface="Arial" pitchFamily="34" charset="0"/>
              </a:rPr>
              <a:t>Product representation</a:t>
            </a:r>
          </a:p>
        </p:txBody>
      </p:sp>
      <p:sp>
        <p:nvSpPr>
          <p:cNvPr id="23" name="Rectangle 22"/>
          <p:cNvSpPr/>
          <p:nvPr/>
        </p:nvSpPr>
        <p:spPr>
          <a:xfrm>
            <a:off x="6771382" y="5185064"/>
            <a:ext cx="2391868" cy="1277273"/>
          </a:xfrm>
          <a:prstGeom prst="rect">
            <a:avLst/>
          </a:prstGeom>
        </p:spPr>
        <p:txBody>
          <a:bodyPr wrap="square">
            <a:spAutoFit/>
          </a:bodyPr>
          <a:lstStyle/>
          <a:p>
            <a:pPr marL="227013" lvl="1" indent="-115888" eaLnBrk="0" hangingPunct="0">
              <a:buClr>
                <a:schemeClr val="tx2"/>
              </a:buClr>
              <a:buSzPct val="75000"/>
              <a:buFontTx/>
              <a:buChar char="-"/>
              <a:tabLst>
                <a:tab pos="2517775" algn="l"/>
              </a:tabLst>
            </a:pPr>
            <a:r>
              <a:rPr lang="en-US" sz="1100" b="0" dirty="0" smtClean="0">
                <a:solidFill>
                  <a:schemeClr val="tx2"/>
                </a:solidFill>
              </a:rPr>
              <a:t>Programmable Tool recognition</a:t>
            </a:r>
          </a:p>
          <a:p>
            <a:pPr marL="227013" lvl="1" indent="-115888" eaLnBrk="0" hangingPunct="0">
              <a:buClr>
                <a:schemeClr val="tx2"/>
              </a:buClr>
              <a:buSzPct val="75000"/>
              <a:buFontTx/>
              <a:buChar char="-"/>
              <a:tabLst>
                <a:tab pos="2517775" algn="l"/>
              </a:tabLst>
            </a:pPr>
            <a:r>
              <a:rPr lang="en-US" sz="1100" b="0" dirty="0" smtClean="0">
                <a:solidFill>
                  <a:schemeClr val="tx2"/>
                </a:solidFill>
              </a:rPr>
              <a:t>Tool thermal modeling and duty cycle control</a:t>
            </a:r>
          </a:p>
          <a:p>
            <a:pPr marL="227013" lvl="1" indent="-115888" eaLnBrk="0" hangingPunct="0">
              <a:buClr>
                <a:schemeClr val="tx2"/>
              </a:buClr>
              <a:buSzPct val="75000"/>
              <a:buFontTx/>
              <a:buChar char="-"/>
              <a:tabLst>
                <a:tab pos="2517775" algn="l"/>
              </a:tabLst>
            </a:pPr>
            <a:r>
              <a:rPr lang="en-US" sz="1100" b="0" dirty="0" smtClean="0">
                <a:solidFill>
                  <a:schemeClr val="tx2"/>
                </a:solidFill>
              </a:rPr>
              <a:t>Programmable tool hire control</a:t>
            </a:r>
          </a:p>
          <a:p>
            <a:pPr marL="227013" lvl="1" indent="-115888" eaLnBrk="0" hangingPunct="0">
              <a:buClr>
                <a:schemeClr val="tx2"/>
              </a:buClr>
              <a:buSzPct val="75000"/>
              <a:buFontTx/>
              <a:buChar char="-"/>
              <a:tabLst>
                <a:tab pos="2517775" algn="l"/>
              </a:tabLst>
            </a:pPr>
            <a:r>
              <a:rPr lang="en-US" sz="1100" b="0" dirty="0" smtClean="0">
                <a:solidFill>
                  <a:schemeClr val="tx2"/>
                </a:solidFill>
              </a:rPr>
              <a:t>Tool abuse reporting</a:t>
            </a:r>
          </a:p>
          <a:p>
            <a:pPr marL="227013" lvl="1" indent="-115888" eaLnBrk="0" hangingPunct="0">
              <a:buClr>
                <a:schemeClr val="tx2"/>
              </a:buClr>
              <a:buSzPct val="75000"/>
              <a:buFontTx/>
              <a:buChar char="-"/>
              <a:tabLst>
                <a:tab pos="2517775" algn="l"/>
              </a:tabLst>
            </a:pPr>
            <a:r>
              <a:rPr lang="en-US" sz="1100" b="0" dirty="0" smtClean="0">
                <a:solidFill>
                  <a:schemeClr val="tx2"/>
                </a:solidFill>
              </a:rPr>
              <a:t>Scheduled maintenance</a:t>
            </a:r>
          </a:p>
          <a:p>
            <a:pPr marL="227013" lvl="1" indent="-115888" eaLnBrk="0" hangingPunct="0">
              <a:buClr>
                <a:schemeClr val="tx2"/>
              </a:buClr>
              <a:buSzPct val="75000"/>
              <a:buFontTx/>
              <a:buChar char="-"/>
              <a:tabLst>
                <a:tab pos="2517775" algn="l"/>
              </a:tabLst>
            </a:pPr>
            <a:r>
              <a:rPr lang="en-US" sz="1100" b="0" dirty="0" smtClean="0">
                <a:solidFill>
                  <a:schemeClr val="tx2"/>
                </a:solidFill>
              </a:rPr>
              <a:t>Theft prevention</a:t>
            </a:r>
          </a:p>
        </p:txBody>
      </p:sp>
      <p:cxnSp>
        <p:nvCxnSpPr>
          <p:cNvPr id="25" name="Straight Connector 24"/>
          <p:cNvCxnSpPr/>
          <p:nvPr/>
        </p:nvCxnSpPr>
        <p:spPr bwMode="auto">
          <a:xfrm rot="10800000" flipH="1">
            <a:off x="137324" y="1540040"/>
            <a:ext cx="2596247" cy="2125"/>
          </a:xfrm>
          <a:prstGeom prst="line">
            <a:avLst/>
          </a:prstGeom>
          <a:no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3234088" y="1530417"/>
            <a:ext cx="5496026" cy="1588"/>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technology can be utilized in railway traction power distribution systems and locomotives</a:t>
            </a:r>
            <a:endParaRPr lang="en-US" dirty="0"/>
          </a:p>
        </p:txBody>
      </p:sp>
      <p:sp>
        <p:nvSpPr>
          <p:cNvPr id="3" name="Content Placeholder 2"/>
          <p:cNvSpPr>
            <a:spLocks noGrp="1"/>
          </p:cNvSpPr>
          <p:nvPr>
            <p:ph idx="1"/>
          </p:nvPr>
        </p:nvSpPr>
        <p:spPr>
          <a:xfrm>
            <a:off x="50699" y="1719975"/>
            <a:ext cx="3866784" cy="4786704"/>
          </a:xfrm>
          <a:solidFill>
            <a:schemeClr val="bg1"/>
          </a:solidFill>
        </p:spPr>
        <p:txBody>
          <a:bodyPr/>
          <a:lstStyle/>
          <a:p>
            <a:pPr marL="115888" indent="-115888">
              <a:buNone/>
            </a:pPr>
            <a:r>
              <a:rPr lang="en-US" sz="1100" b="1" dirty="0" smtClean="0"/>
              <a:t>Traction Power Distribution Systems</a:t>
            </a:r>
          </a:p>
          <a:p>
            <a:pPr marL="115888" indent="-115888"/>
            <a:r>
              <a:rPr lang="en-US" sz="1100" dirty="0" smtClean="0"/>
              <a:t>Increasingly railways switch from hi carbon emission diesel traction to cleaner electric traction locomotives. </a:t>
            </a:r>
          </a:p>
          <a:p>
            <a:pPr marL="115888" indent="-115888"/>
            <a:r>
              <a:rPr lang="en-US" sz="1100" dirty="0" smtClean="0"/>
              <a:t>The power supplies and distribution for these railway systems is highlighted as an area where significant opportunities exist for refinement and the use of sophisticated energy management and control systems. </a:t>
            </a:r>
          </a:p>
          <a:p>
            <a:pPr marL="115888" indent="-115888"/>
            <a:r>
              <a:rPr lang="en-US" sz="1100" dirty="0" smtClean="0"/>
              <a:t>The opportunity for seamless solid state switching of track section supplies to reduce high voltage catenary/ third rail losses, improved railway safety, controlled voltage regulation, and solid state ultra fast fault clearance and reconnect should not be overlooked. </a:t>
            </a:r>
          </a:p>
          <a:p>
            <a:pPr marL="115888" indent="-115888"/>
            <a:r>
              <a:rPr lang="en-US" sz="1100" dirty="0" smtClean="0"/>
              <a:t>Easy integration with central control systems for power flow control, regenerative braking energy recovery, and load management means this new technology is readily adapted for this market as the railways are forced to adopt energy efficient technologies.</a:t>
            </a:r>
          </a:p>
          <a:p>
            <a:pPr marL="115888" indent="-115888">
              <a:buNone/>
            </a:pPr>
            <a:endParaRPr lang="en-US" sz="1100" dirty="0" smtClean="0"/>
          </a:p>
          <a:p>
            <a:pPr marL="115888" indent="-115888">
              <a:buNone/>
            </a:pPr>
            <a:r>
              <a:rPr lang="en-US" sz="1100" b="1" dirty="0" smtClean="0"/>
              <a:t>Traction Locomotives</a:t>
            </a:r>
          </a:p>
          <a:p>
            <a:pPr marL="115888" indent="-115888"/>
            <a:r>
              <a:rPr lang="en-US" sz="1100" dirty="0" smtClean="0"/>
              <a:t>With required increasing sophistication of electric traction locomotives it can be envisaged that a single step conversion from the typical 25kV catenary power supply to DC traction motors with control of voltage / load current would be beneficial to this application. Such a single step conversion could be accomplished with this patented topology. Integration of regenerative braking energy recovery is also possible with the addition of active rectification at the DC traction motors.</a:t>
            </a:r>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16</a:t>
            </a:fld>
            <a:endParaRPr lang="en-US" dirty="0"/>
          </a:p>
        </p:txBody>
      </p:sp>
      <p:sp>
        <p:nvSpPr>
          <p:cNvPr id="5" name="Text Box 55"/>
          <p:cNvSpPr txBox="1">
            <a:spLocks noChangeArrowheads="1"/>
          </p:cNvSpPr>
          <p:nvPr/>
        </p:nvSpPr>
        <p:spPr bwMode="auto">
          <a:xfrm>
            <a:off x="34636" y="984539"/>
            <a:ext cx="7848600" cy="584775"/>
          </a:xfrm>
          <a:prstGeom prst="rect">
            <a:avLst/>
          </a:prstGeom>
          <a:noFill/>
          <a:ln w="9525">
            <a:noFill/>
            <a:miter lim="800000"/>
            <a:headEnd/>
            <a:tailEnd/>
          </a:ln>
        </p:spPr>
        <p:txBody>
          <a:bodyPr>
            <a:spAutoFit/>
          </a:bodyPr>
          <a:lstStyle/>
          <a:p>
            <a:r>
              <a:rPr lang="en-US" sz="1600" dirty="0" smtClean="0"/>
              <a:t>SOLID STATE POWER SUPPLY/VOLTAGE REGULATOR FOR RAILWAY TRACTION POWER DISTRIBUTION SYSTEMS AND LOCOMOTIVES</a:t>
            </a:r>
            <a:endParaRPr lang="en-US" sz="1600" dirty="0"/>
          </a:p>
        </p:txBody>
      </p:sp>
      <p:sp>
        <p:nvSpPr>
          <p:cNvPr id="8" name="Isosceles Triangle 7"/>
          <p:cNvSpPr/>
          <p:nvPr/>
        </p:nvSpPr>
        <p:spPr bwMode="auto">
          <a:xfrm rot="5400000">
            <a:off x="2866086" y="3649547"/>
            <a:ext cx="2762250" cy="276225"/>
          </a:xfrm>
          <a:prstGeom prst="triangl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9" name="TextBox 8"/>
          <p:cNvSpPr txBox="1"/>
          <p:nvPr/>
        </p:nvSpPr>
        <p:spPr>
          <a:xfrm>
            <a:off x="41075" y="1484525"/>
            <a:ext cx="1625766" cy="307777"/>
          </a:xfrm>
          <a:prstGeom prst="rect">
            <a:avLst/>
          </a:prstGeom>
          <a:noFill/>
        </p:spPr>
        <p:txBody>
          <a:bodyPr wrap="none" rtlCol="0">
            <a:spAutoFit/>
          </a:bodyPr>
          <a:lstStyle/>
          <a:p>
            <a:r>
              <a:rPr lang="en-US" sz="1400" dirty="0" smtClean="0"/>
              <a:t>Current situation</a:t>
            </a:r>
            <a:endParaRPr lang="en-US" sz="1400" dirty="0"/>
          </a:p>
        </p:txBody>
      </p:sp>
      <p:cxnSp>
        <p:nvCxnSpPr>
          <p:cNvPr id="11" name="Straight Connector 10"/>
          <p:cNvCxnSpPr/>
          <p:nvPr/>
        </p:nvCxnSpPr>
        <p:spPr bwMode="auto">
          <a:xfrm>
            <a:off x="142775" y="1726425"/>
            <a:ext cx="3524450" cy="6122"/>
          </a:xfrm>
          <a:prstGeom prst="line">
            <a:avLst/>
          </a:prstGeom>
          <a:noFill/>
          <a:ln w="9525" cap="flat" cmpd="sng" algn="ctr">
            <a:solidFill>
              <a:schemeClr val="tx1"/>
            </a:solidFill>
            <a:prstDash val="solid"/>
            <a:round/>
            <a:headEnd type="none" w="med" len="med"/>
            <a:tailEnd type="none" w="med" len="med"/>
          </a:ln>
          <a:effectLst/>
        </p:spPr>
      </p:cxnSp>
      <p:sp>
        <p:nvSpPr>
          <p:cNvPr id="1028" name="Rectangle 4"/>
          <p:cNvSpPr>
            <a:spLocks noChangeArrowheads="1"/>
          </p:cNvSpPr>
          <p:nvPr/>
        </p:nvSpPr>
        <p:spPr bwMode="auto">
          <a:xfrm>
            <a:off x="4562386" y="1707173"/>
            <a:ext cx="4427610" cy="2662243"/>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In a patented topology using MOS gate switching devices and low loss high frequency ferrite cored transformer and inductor designs combined with programmable microcontroller, the problems of bulk and weight are addressed whilst adding the benefits of controllable and programmable performance.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“Bi-Directional Cuk Converter” topology mimics conventional Iron / Copper transformers in electrical performance with reactive loads whilst allowing ultra fast short circuit / earth fault protection. </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The programmable micro controller also allows for point on wave control of voltage / current transformation ratio, harmonic correction, zero crossing turn on / off, etc.</a:t>
            </a:r>
          </a:p>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b="0" dirty="0" smtClean="0">
                <a:solidFill>
                  <a:schemeClr val="tx2"/>
                </a:solidFill>
                <a:latin typeface="+mn-lt"/>
                <a:ea typeface="+mn-ea"/>
              </a:rPr>
              <a:t>Stackable series or parallel modules for high voltage and / or high current.</a:t>
            </a:r>
          </a:p>
        </p:txBody>
      </p:sp>
      <p:sp>
        <p:nvSpPr>
          <p:cNvPr id="13" name="TextBox 12"/>
          <p:cNvSpPr txBox="1"/>
          <p:nvPr/>
        </p:nvSpPr>
        <p:spPr>
          <a:xfrm>
            <a:off x="4438875" y="1472223"/>
            <a:ext cx="2718936" cy="307777"/>
          </a:xfrm>
          <a:prstGeom prst="rect">
            <a:avLst/>
          </a:prstGeom>
          <a:noFill/>
        </p:spPr>
        <p:txBody>
          <a:bodyPr wrap="square" rtlCol="0">
            <a:spAutoFit/>
          </a:bodyPr>
          <a:lstStyle/>
          <a:p>
            <a:r>
              <a:rPr lang="en-US" sz="1400" dirty="0" smtClean="0"/>
              <a:t>Greenwood Soar technology</a:t>
            </a:r>
            <a:endParaRPr lang="en-US" sz="1400" dirty="0"/>
          </a:p>
        </p:txBody>
      </p:sp>
      <p:cxnSp>
        <p:nvCxnSpPr>
          <p:cNvPr id="24" name="Straight Connector 23"/>
          <p:cNvCxnSpPr/>
          <p:nvPr/>
        </p:nvCxnSpPr>
        <p:spPr bwMode="auto">
          <a:xfrm>
            <a:off x="4504615" y="1713292"/>
            <a:ext cx="3927130" cy="5"/>
          </a:xfrm>
          <a:prstGeom prst="line">
            <a:avLst/>
          </a:prstGeom>
          <a:noFill/>
          <a:ln w="9525" cap="flat" cmpd="sng" algn="ctr">
            <a:solidFill>
              <a:schemeClr val="tx1"/>
            </a:solidFill>
            <a:prstDash val="solid"/>
            <a:round/>
            <a:headEnd type="none" w="med" len="med"/>
            <a:tailEnd type="none" w="med" len="med"/>
          </a:ln>
          <a:effectLst/>
        </p:spPr>
      </p:cxnSp>
      <p:pic>
        <p:nvPicPr>
          <p:cNvPr id="57346" name="Picture 2" descr="http://greenwoodsoarip.com/wp-content/uploads/2009/06/sncf_tgv-a_359_at_poitiers_futuroscope1-280x186.jpg"/>
          <p:cNvPicPr>
            <a:picLocks noChangeAspect="1" noChangeArrowheads="1"/>
          </p:cNvPicPr>
          <p:nvPr/>
        </p:nvPicPr>
        <p:blipFill>
          <a:blip r:embed="rId2"/>
          <a:srcRect/>
          <a:stretch>
            <a:fillRect/>
          </a:stretch>
        </p:blipFill>
        <p:spPr bwMode="auto">
          <a:xfrm>
            <a:off x="4518659" y="4544016"/>
            <a:ext cx="2055397" cy="1771651"/>
          </a:xfrm>
          <a:prstGeom prst="rect">
            <a:avLst/>
          </a:prstGeom>
          <a:noFill/>
        </p:spPr>
      </p:pic>
      <p:sp>
        <p:nvSpPr>
          <p:cNvPr id="19" name="Rectangle 18"/>
          <p:cNvSpPr/>
          <p:nvPr/>
        </p:nvSpPr>
        <p:spPr>
          <a:xfrm>
            <a:off x="6607748" y="4336247"/>
            <a:ext cx="2536252" cy="2308324"/>
          </a:xfrm>
          <a:prstGeom prst="rect">
            <a:avLst/>
          </a:prstGeom>
        </p:spPr>
        <p:txBody>
          <a:bodyPr wrap="square">
            <a:spAutoFit/>
          </a:bodyPr>
          <a:lstStyle/>
          <a:p>
            <a:pPr marL="115888" marR="0" lvl="0" indent="-115888" defTabSz="914400" eaLnBrk="0" latinLnBrk="0" hangingPunct="0">
              <a:lnSpc>
                <a:spcPct val="100000"/>
              </a:lnSpc>
              <a:buClr>
                <a:schemeClr val="tx2"/>
              </a:buClr>
              <a:buSzPct val="75000"/>
              <a:buFont typeface="Wingdings" pitchFamily="2" charset="2"/>
              <a:buChar char="§"/>
              <a:tabLst>
                <a:tab pos="2517775" algn="l"/>
              </a:tabLst>
            </a:pPr>
            <a:r>
              <a:rPr lang="en-US" sz="1200" dirty="0" smtClean="0">
                <a:solidFill>
                  <a:schemeClr val="tx2"/>
                </a:solidFill>
              </a:rPr>
              <a:t>Key benefits include:</a:t>
            </a:r>
          </a:p>
          <a:p>
            <a:pPr marL="227013" lvl="1" indent="-115888" eaLnBrk="0" hangingPunct="0">
              <a:buClr>
                <a:schemeClr val="tx2"/>
              </a:buClr>
              <a:buSzPct val="75000"/>
              <a:buFontTx/>
              <a:buChar char="-"/>
              <a:tabLst>
                <a:tab pos="2517775" algn="l"/>
              </a:tabLst>
            </a:pPr>
            <a:r>
              <a:rPr lang="en-US" sz="1100" b="0" dirty="0" smtClean="0">
                <a:solidFill>
                  <a:schemeClr val="tx2"/>
                </a:solidFill>
              </a:rPr>
              <a:t>Programmable solid state fault detection and disconnection </a:t>
            </a:r>
          </a:p>
          <a:p>
            <a:pPr marL="227013" lvl="1" indent="-115888" eaLnBrk="0" hangingPunct="0">
              <a:buClr>
                <a:schemeClr val="tx2"/>
              </a:buClr>
              <a:buSzPct val="75000"/>
              <a:buFontTx/>
              <a:buChar char="-"/>
              <a:tabLst>
                <a:tab pos="2517775" algn="l"/>
              </a:tabLst>
            </a:pPr>
            <a:r>
              <a:rPr lang="en-US" sz="1100" b="0" dirty="0" smtClean="0">
                <a:solidFill>
                  <a:schemeClr val="tx2"/>
                </a:solidFill>
              </a:rPr>
              <a:t>Programmable voltage / power control </a:t>
            </a:r>
          </a:p>
          <a:p>
            <a:pPr marL="227013" lvl="1" indent="-115888" eaLnBrk="0" hangingPunct="0">
              <a:buClr>
                <a:schemeClr val="tx2"/>
              </a:buClr>
              <a:buSzPct val="75000"/>
              <a:buFontTx/>
              <a:buChar char="-"/>
              <a:tabLst>
                <a:tab pos="2517775" algn="l"/>
              </a:tabLst>
            </a:pPr>
            <a:r>
              <a:rPr lang="en-US" sz="1100" b="0" dirty="0" smtClean="0">
                <a:solidFill>
                  <a:schemeClr val="tx2"/>
                </a:solidFill>
              </a:rPr>
              <a:t>Smaller footprint </a:t>
            </a:r>
          </a:p>
          <a:p>
            <a:pPr marL="227013" lvl="1" indent="-115888" eaLnBrk="0" hangingPunct="0">
              <a:buClr>
                <a:schemeClr val="tx2"/>
              </a:buClr>
              <a:buSzPct val="75000"/>
              <a:buFontTx/>
              <a:buChar char="-"/>
              <a:tabLst>
                <a:tab pos="2517775" algn="l"/>
              </a:tabLst>
            </a:pPr>
            <a:r>
              <a:rPr lang="en-US" sz="1100" b="0" dirty="0" smtClean="0">
                <a:solidFill>
                  <a:schemeClr val="tx2"/>
                </a:solidFill>
              </a:rPr>
              <a:t>Lighter weight </a:t>
            </a:r>
          </a:p>
          <a:p>
            <a:pPr marL="227013" lvl="1" indent="-115888" eaLnBrk="0" hangingPunct="0">
              <a:buClr>
                <a:schemeClr val="tx2"/>
              </a:buClr>
              <a:buSzPct val="75000"/>
              <a:buFontTx/>
              <a:buChar char="-"/>
              <a:tabLst>
                <a:tab pos="2517775" algn="l"/>
              </a:tabLst>
            </a:pPr>
            <a:r>
              <a:rPr lang="en-US" sz="1100" b="0" dirty="0" smtClean="0">
                <a:solidFill>
                  <a:schemeClr val="tx2"/>
                </a:solidFill>
              </a:rPr>
              <a:t>Regenerative energy recovery braking </a:t>
            </a:r>
          </a:p>
          <a:p>
            <a:pPr marL="227013" lvl="1" indent="-115888" eaLnBrk="0" hangingPunct="0">
              <a:buClr>
                <a:schemeClr val="tx2"/>
              </a:buClr>
              <a:buSzPct val="75000"/>
              <a:buFontTx/>
              <a:buChar char="-"/>
              <a:tabLst>
                <a:tab pos="2517775" algn="l"/>
              </a:tabLst>
            </a:pPr>
            <a:r>
              <a:rPr lang="en-US" sz="1100" b="0" dirty="0" smtClean="0">
                <a:solidFill>
                  <a:schemeClr val="tx2"/>
                </a:solidFill>
              </a:rPr>
              <a:t>Integration with power distribution control systems </a:t>
            </a:r>
          </a:p>
          <a:p>
            <a:pPr marL="227013" lvl="1" indent="-115888" eaLnBrk="0" hangingPunct="0">
              <a:buClr>
                <a:schemeClr val="tx2"/>
              </a:buClr>
              <a:buSzPct val="75000"/>
              <a:buFontTx/>
              <a:buChar char="-"/>
              <a:tabLst>
                <a:tab pos="2517775" algn="l"/>
              </a:tabLst>
            </a:pPr>
            <a:r>
              <a:rPr lang="en-US" sz="1100" b="0" dirty="0" smtClean="0">
                <a:solidFill>
                  <a:schemeClr val="tx2"/>
                </a:solidFill>
              </a:rPr>
              <a:t>Single step conversion from HV to DC traction motor </a:t>
            </a:r>
            <a:endParaRPr lang="en-US" sz="1200" b="0" dirty="0" smtClean="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a large number of potentially interested licensees/buyers of the technology</a:t>
            </a:r>
            <a:endParaRPr lang="en-US" dirty="0"/>
          </a:p>
        </p:txBody>
      </p:sp>
      <p:sp>
        <p:nvSpPr>
          <p:cNvPr id="3" name="Content Placeholder 2"/>
          <p:cNvSpPr>
            <a:spLocks noGrp="1"/>
          </p:cNvSpPr>
          <p:nvPr>
            <p:ph idx="1"/>
          </p:nvPr>
        </p:nvSpPr>
        <p:spPr>
          <a:xfrm>
            <a:off x="38500" y="1507950"/>
            <a:ext cx="2675824" cy="4876800"/>
          </a:xfrm>
        </p:spPr>
        <p:txBody>
          <a:bodyPr/>
          <a:lstStyle/>
          <a:p>
            <a:pPr>
              <a:buNone/>
            </a:pPr>
            <a:r>
              <a:rPr lang="en-US" sz="1100" b="1" dirty="0" smtClean="0"/>
              <a:t>Power T&amp;D</a:t>
            </a:r>
          </a:p>
          <a:p>
            <a:r>
              <a:rPr lang="en-US" sz="1100" dirty="0" smtClean="0"/>
              <a:t>ABB (Switzerland)</a:t>
            </a:r>
          </a:p>
          <a:p>
            <a:r>
              <a:rPr lang="en-US" sz="1100" dirty="0" smtClean="0"/>
              <a:t>Aichi (Japan)</a:t>
            </a:r>
          </a:p>
          <a:p>
            <a:r>
              <a:rPr lang="en-US" sz="1100" dirty="0" smtClean="0"/>
              <a:t>Alstom (France)</a:t>
            </a:r>
          </a:p>
          <a:p>
            <a:r>
              <a:rPr lang="en-US" sz="1100" dirty="0" smtClean="0"/>
              <a:t>BHEL (India)</a:t>
            </a:r>
          </a:p>
          <a:p>
            <a:r>
              <a:rPr lang="en-US" sz="1100" dirty="0" smtClean="0"/>
              <a:t>Cooper (USA)</a:t>
            </a:r>
          </a:p>
          <a:p>
            <a:r>
              <a:rPr lang="en-US" sz="1100" dirty="0" smtClean="0"/>
              <a:t>Crompton-Powels (Belgium)</a:t>
            </a:r>
          </a:p>
          <a:p>
            <a:r>
              <a:rPr lang="en-US" sz="1100" dirty="0" smtClean="0"/>
              <a:t>Daihen (Japan)</a:t>
            </a:r>
          </a:p>
          <a:p>
            <a:r>
              <a:rPr lang="en-US" sz="1100" dirty="0" smtClean="0"/>
              <a:t>Fuji (Japan)</a:t>
            </a:r>
          </a:p>
          <a:p>
            <a:r>
              <a:rPr lang="en-US" sz="1100" dirty="0" smtClean="0"/>
              <a:t>GE (USA)</a:t>
            </a:r>
          </a:p>
          <a:p>
            <a:r>
              <a:rPr lang="en-US" sz="1100" dirty="0" smtClean="0"/>
              <a:t>Hitachi (Japan)</a:t>
            </a:r>
          </a:p>
          <a:p>
            <a:r>
              <a:rPr lang="en-US" sz="1100" dirty="0" smtClean="0"/>
              <a:t>Howard (USA)</a:t>
            </a:r>
          </a:p>
          <a:p>
            <a:r>
              <a:rPr lang="en-US" sz="1100" dirty="0" smtClean="0"/>
              <a:t>Kuhlman (USA)</a:t>
            </a:r>
          </a:p>
          <a:p>
            <a:r>
              <a:rPr lang="en-US" sz="1100" dirty="0" smtClean="0"/>
              <a:t>Meidensha (Japan)</a:t>
            </a:r>
          </a:p>
          <a:p>
            <a:r>
              <a:rPr lang="en-US" sz="1100" dirty="0" smtClean="0"/>
              <a:t>Mitsubishi (Japan)</a:t>
            </a:r>
          </a:p>
          <a:p>
            <a:r>
              <a:rPr lang="en-US" sz="1100" dirty="0" smtClean="0"/>
              <a:t>Nissan (Japan)</a:t>
            </a:r>
          </a:p>
          <a:p>
            <a:r>
              <a:rPr lang="en-US" sz="1100" dirty="0" smtClean="0"/>
              <a:t>Schneider (France)</a:t>
            </a:r>
          </a:p>
          <a:p>
            <a:r>
              <a:rPr lang="en-US" sz="1100" dirty="0" smtClean="0"/>
              <a:t>Siemens (Germany)</a:t>
            </a:r>
          </a:p>
          <a:p>
            <a:r>
              <a:rPr lang="en-US" sz="1100" dirty="0" smtClean="0"/>
              <a:t>Takaoka (Japan)</a:t>
            </a:r>
          </a:p>
          <a:p>
            <a:r>
              <a:rPr lang="en-US" sz="1100" dirty="0" smtClean="0"/>
              <a:t>Toshiba (Japan)</a:t>
            </a:r>
          </a:p>
          <a:p>
            <a:r>
              <a:rPr lang="en-US" sz="1100" dirty="0" smtClean="0"/>
              <a:t>Waukesha (USA)</a:t>
            </a:r>
            <a:endParaRPr lang="en-US" sz="1100"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17</a:t>
            </a:fld>
            <a:endParaRPr lang="en-US" dirty="0"/>
          </a:p>
        </p:txBody>
      </p:sp>
      <p:sp>
        <p:nvSpPr>
          <p:cNvPr id="5" name="Text Box 55"/>
          <p:cNvSpPr txBox="1">
            <a:spLocks noChangeArrowheads="1"/>
          </p:cNvSpPr>
          <p:nvPr/>
        </p:nvSpPr>
        <p:spPr bwMode="auto">
          <a:xfrm>
            <a:off x="34636" y="984539"/>
            <a:ext cx="7848600" cy="338554"/>
          </a:xfrm>
          <a:prstGeom prst="rect">
            <a:avLst/>
          </a:prstGeom>
          <a:noFill/>
          <a:ln w="9525">
            <a:noFill/>
            <a:miter lim="800000"/>
            <a:headEnd/>
            <a:tailEnd/>
          </a:ln>
        </p:spPr>
        <p:txBody>
          <a:bodyPr>
            <a:spAutoFit/>
          </a:bodyPr>
          <a:lstStyle/>
          <a:p>
            <a:r>
              <a:rPr lang="en-US" sz="1600" dirty="0" smtClean="0"/>
              <a:t>POTENTIAL LICENSEES/BUYERS</a:t>
            </a:r>
          </a:p>
        </p:txBody>
      </p:sp>
      <p:sp>
        <p:nvSpPr>
          <p:cNvPr id="6" name="Content Placeholder 2"/>
          <p:cNvSpPr txBox="1">
            <a:spLocks/>
          </p:cNvSpPr>
          <p:nvPr/>
        </p:nvSpPr>
        <p:spPr bwMode="auto">
          <a:xfrm>
            <a:off x="2077467" y="1313851"/>
            <a:ext cx="2590790" cy="24111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100" dirty="0" smtClean="0"/>
              <a:t>Portable site/power tool transformers (partial list)</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Airlink transformers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Birchwood Products (UK) </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Chinalux (China)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Electrowind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JMS transformers (UK)</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Juche Group (China)</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Newmarket Transformers (UK)</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SIGA (Electronics) Ltd. (UK) </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Shangyu Rongxin Electrical (China)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Taylor Transformers (UK)</a:t>
            </a: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endParaRPr kumimoji="0" lang="en-US" sz="1100" b="0" i="0" u="none" strike="noStrike" kern="0" cap="none" spc="0" normalizeH="0" baseline="0" noProof="0" dirty="0">
              <a:ln>
                <a:noFill/>
              </a:ln>
              <a:solidFill>
                <a:schemeClr val="tx2"/>
              </a:solidFill>
              <a:effectLst/>
              <a:uLnTx/>
              <a:uFillTx/>
              <a:latin typeface="+mn-lt"/>
              <a:ea typeface="+mn-ea"/>
              <a:cs typeface="+mn-cs"/>
            </a:endParaRPr>
          </a:p>
        </p:txBody>
      </p:sp>
      <p:sp>
        <p:nvSpPr>
          <p:cNvPr id="10" name="Rectangle 9"/>
          <p:cNvSpPr/>
          <p:nvPr/>
        </p:nvSpPr>
        <p:spPr>
          <a:xfrm>
            <a:off x="4663462" y="1494089"/>
            <a:ext cx="2430361" cy="3139321"/>
          </a:xfrm>
          <a:prstGeom prst="rect">
            <a:avLst/>
          </a:prstGeom>
        </p:spPr>
        <p:txBody>
          <a:bodyPr wrap="square">
            <a:spAutoFit/>
          </a:bodyPr>
          <a:lstStyle/>
          <a:p>
            <a:pPr marL="171450" indent="-171450" eaLnBrk="0" hangingPunct="0">
              <a:buClr>
                <a:schemeClr val="tx2"/>
              </a:buClr>
              <a:buSzPct val="75000"/>
              <a:tabLst>
                <a:tab pos="2517775" algn="l"/>
              </a:tabLst>
            </a:pPr>
            <a:r>
              <a:rPr lang="en-US" sz="1100" kern="0" dirty="0" smtClean="0">
                <a:solidFill>
                  <a:schemeClr val="tx2"/>
                </a:solidFill>
                <a:latin typeface="+mn-lt"/>
                <a:ea typeface="+mn-ea"/>
              </a:rPr>
              <a:t>Marine power (partial list)</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ElecRay Technology Inc. (China)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Eti Elektroteknik (Turkey)</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Euroelettro S.r.l (Italy)</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Houston Transformer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Jefferson Electric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L-3 Communications Power Paragon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Magcon Engineering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MPW Group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Neeltran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ProMariner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R Baker Electrical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Schott Magnetics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Seark Transformers (India)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SNC Manufacturing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Stewart-transformers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Tinicum Magnetics (US)</a:t>
            </a:r>
          </a:p>
        </p:txBody>
      </p:sp>
      <p:sp>
        <p:nvSpPr>
          <p:cNvPr id="19" name="Content Placeholder 2"/>
          <p:cNvSpPr txBox="1">
            <a:spLocks/>
          </p:cNvSpPr>
          <p:nvPr/>
        </p:nvSpPr>
        <p:spPr bwMode="auto">
          <a:xfrm>
            <a:off x="2075860" y="3410564"/>
            <a:ext cx="2773682" cy="24111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100" dirty="0" smtClean="0"/>
              <a:t>Aviation power (partial list)</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Able Coil &amp; Electronics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Acutran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American Aerospace Controls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Atco Technologies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Avionic Instruments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Communication Coil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Electronic Craftsmen (Canada)</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Electronic Transformer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Foster Transformer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Gettysburg Transformer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Glen Magnetics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Houston Transformer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L-3 Comm. Power Paragon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MC Davis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Precision Electronics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Tinicum Magnetics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Tranex (US)</a:t>
            </a:r>
          </a:p>
          <a:p>
            <a:pPr marL="171450" lvl="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Triad Magnetics (US)</a:t>
            </a: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endParaRPr kumimoji="0" lang="en-US" sz="1100" b="0" i="0" u="none" strike="noStrike" kern="0" cap="none" spc="0" normalizeH="0" baseline="0" noProof="0" dirty="0">
              <a:ln>
                <a:noFill/>
              </a:ln>
              <a:solidFill>
                <a:schemeClr val="tx2"/>
              </a:solidFill>
              <a:effectLst/>
              <a:uLnTx/>
              <a:uFillTx/>
              <a:latin typeface="+mn-lt"/>
              <a:ea typeface="+mn-ea"/>
              <a:cs typeface="+mn-cs"/>
            </a:endParaRPr>
          </a:p>
        </p:txBody>
      </p:sp>
      <p:sp>
        <p:nvSpPr>
          <p:cNvPr id="21" name="TextBox 20"/>
          <p:cNvSpPr txBox="1"/>
          <p:nvPr/>
        </p:nvSpPr>
        <p:spPr>
          <a:xfrm>
            <a:off x="7377747" y="991402"/>
            <a:ext cx="1766253" cy="369332"/>
          </a:xfrm>
          <a:prstGeom prst="rect">
            <a:avLst/>
          </a:prstGeom>
          <a:noFill/>
        </p:spPr>
        <p:txBody>
          <a:bodyPr wrap="none" rtlCol="0">
            <a:spAutoFit/>
          </a:bodyPr>
          <a:lstStyle/>
          <a:p>
            <a:r>
              <a:rPr lang="en-US" b="0" u="sng" dirty="0" smtClean="0"/>
              <a:t>PRELIMINARY</a:t>
            </a:r>
            <a:endParaRPr lang="en-US" b="0" u="sng" dirty="0"/>
          </a:p>
        </p:txBody>
      </p:sp>
      <p:sp>
        <p:nvSpPr>
          <p:cNvPr id="22" name="Rectangle 21"/>
          <p:cNvSpPr/>
          <p:nvPr/>
        </p:nvSpPr>
        <p:spPr>
          <a:xfrm>
            <a:off x="4658629" y="4592914"/>
            <a:ext cx="2666196" cy="2123658"/>
          </a:xfrm>
          <a:prstGeom prst="rect">
            <a:avLst/>
          </a:prstGeom>
        </p:spPr>
        <p:txBody>
          <a:bodyPr wrap="square">
            <a:spAutoFit/>
          </a:bodyPr>
          <a:lstStyle/>
          <a:p>
            <a:pPr marL="171450" indent="-171450" eaLnBrk="0" hangingPunct="0">
              <a:buClr>
                <a:schemeClr val="tx2"/>
              </a:buClr>
              <a:buSzPct val="75000"/>
              <a:tabLst>
                <a:tab pos="2517775" algn="l"/>
              </a:tabLst>
            </a:pPr>
            <a:r>
              <a:rPr lang="en-US" sz="1100" kern="0" dirty="0" smtClean="0">
                <a:solidFill>
                  <a:schemeClr val="tx2"/>
                </a:solidFill>
                <a:latin typeface="+mn-lt"/>
                <a:ea typeface="+mn-ea"/>
              </a:rPr>
              <a:t>Railway traction</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ABB (Switzerland)</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American Railroad Equipment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American Traction Systems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Brush Traction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ELEKTRIM-VOLT (Poland)</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EMCO (India)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Howells Railway Products Ltd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Permali Wallace (India)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Sai Electricals (India)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Shandong Luneng Mount. Tai Electric Equipment Co., Ltd (China)</a:t>
            </a:r>
          </a:p>
        </p:txBody>
      </p:sp>
      <p:sp>
        <p:nvSpPr>
          <p:cNvPr id="23" name="Rectangle 22"/>
          <p:cNvSpPr/>
          <p:nvPr/>
        </p:nvSpPr>
        <p:spPr>
          <a:xfrm>
            <a:off x="7146760" y="1491964"/>
            <a:ext cx="1958740" cy="3816429"/>
          </a:xfrm>
          <a:prstGeom prst="rect">
            <a:avLst/>
          </a:prstGeom>
        </p:spPr>
        <p:txBody>
          <a:bodyPr wrap="square">
            <a:spAutoFit/>
          </a:bodyPr>
          <a:lstStyle/>
          <a:p>
            <a:pPr marL="171450" indent="-171450" eaLnBrk="0" hangingPunct="0">
              <a:buClr>
                <a:schemeClr val="tx2"/>
              </a:buClr>
              <a:buSzPct val="75000"/>
              <a:tabLst>
                <a:tab pos="2517775" algn="l"/>
              </a:tabLst>
            </a:pPr>
            <a:r>
              <a:rPr lang="en-US" sz="1100" kern="0" dirty="0" smtClean="0">
                <a:solidFill>
                  <a:schemeClr val="tx2"/>
                </a:solidFill>
                <a:latin typeface="+mn-lt"/>
                <a:ea typeface="+mn-ea"/>
              </a:rPr>
              <a:t>Locomotives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AGL Manufacturing Ltd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American Railroad Equipment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American Traction Systems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Bombardier (Germany)</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Brush Traction (UK)</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Chittaranjan Locomotive Works (India)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Diesel Locomotive Works (India)</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EMD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GE Transportation Systems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JMC Products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Matrix Railway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National Railway Equipment Co. (NREC) (US)</a:t>
            </a:r>
          </a:p>
          <a:p>
            <a:pPr marL="171450" indent="-171450" eaLnBrk="0" hangingPunct="0">
              <a:buClr>
                <a:schemeClr val="tx2"/>
              </a:buClr>
              <a:buSzPct val="75000"/>
              <a:buFont typeface="Wingdings" pitchFamily="2" charset="2"/>
              <a:buChar char="§"/>
              <a:tabLst>
                <a:tab pos="2517775" algn="l"/>
              </a:tabLst>
            </a:pPr>
            <a:r>
              <a:rPr lang="en-US" sz="1100" b="0" kern="0" dirty="0" smtClean="0">
                <a:solidFill>
                  <a:schemeClr val="tx2"/>
                </a:solidFill>
                <a:latin typeface="+mn-lt"/>
                <a:ea typeface="+mn-ea"/>
              </a:rPr>
              <a:t>Siemens (Germany)</a:t>
            </a:r>
          </a:p>
        </p:txBody>
      </p:sp>
      <p:cxnSp>
        <p:nvCxnSpPr>
          <p:cNvPr id="25" name="Straight Connector 24"/>
          <p:cNvCxnSpPr/>
          <p:nvPr/>
        </p:nvCxnSpPr>
        <p:spPr bwMode="auto">
          <a:xfrm>
            <a:off x="125125" y="1713297"/>
            <a:ext cx="1742173" cy="1588"/>
          </a:xfrm>
          <a:prstGeom prst="line">
            <a:avLst/>
          </a:prstGeom>
          <a:no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2154451" y="1702067"/>
            <a:ext cx="1742173" cy="1588"/>
          </a:xfrm>
          <a:prstGeom prst="line">
            <a:avLst/>
          </a:prstGeom>
          <a:no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2162472" y="3625515"/>
            <a:ext cx="1742173" cy="1588"/>
          </a:xfrm>
          <a:prstGeom prst="line">
            <a:avLst/>
          </a:prstGeom>
          <a:no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4740438" y="1708484"/>
            <a:ext cx="1742173" cy="1588"/>
          </a:xfrm>
          <a:prstGeom prst="line">
            <a:avLst/>
          </a:prstGeom>
          <a:no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4719584" y="4815840"/>
            <a:ext cx="1742173" cy="1588"/>
          </a:xfrm>
          <a:prstGeom prst="line">
            <a:avLst/>
          </a:prstGeom>
          <a:no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7231776" y="1716505"/>
            <a:ext cx="1742173" cy="1588"/>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40632" y="2839423"/>
            <a:ext cx="7132320" cy="462013"/>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4098" name="Title 1"/>
          <p:cNvSpPr>
            <a:spLocks noGrp="1"/>
          </p:cNvSpPr>
          <p:nvPr>
            <p:ph type="title"/>
          </p:nvPr>
        </p:nvSpPr>
        <p:spPr/>
        <p:txBody>
          <a:bodyPr/>
          <a:lstStyle/>
          <a:p>
            <a:r>
              <a:rPr lang="en-US" dirty="0" smtClean="0"/>
              <a:t>Contents</a:t>
            </a:r>
          </a:p>
        </p:txBody>
      </p:sp>
      <p:sp>
        <p:nvSpPr>
          <p:cNvPr id="4099" name="Content Placeholder 2"/>
          <p:cNvSpPr>
            <a:spLocks noGrp="1"/>
          </p:cNvSpPr>
          <p:nvPr>
            <p:ph idx="1"/>
          </p:nvPr>
        </p:nvSpPr>
        <p:spPr>
          <a:xfrm>
            <a:off x="228600" y="1219200"/>
            <a:ext cx="8686800" cy="4876800"/>
          </a:xfrm>
        </p:spPr>
        <p:txBody>
          <a:bodyPr/>
          <a:lstStyle/>
          <a:p>
            <a:r>
              <a:rPr lang="en-US" dirty="0" smtClean="0"/>
              <a:t>Summary of opportunity</a:t>
            </a:r>
          </a:p>
          <a:p>
            <a:endParaRPr lang="en-US" dirty="0" smtClean="0"/>
          </a:p>
          <a:p>
            <a:r>
              <a:rPr lang="en-US" dirty="0" smtClean="0"/>
              <a:t>Background on Greenwood Soar IP, Ltd.</a:t>
            </a:r>
          </a:p>
          <a:p>
            <a:endParaRPr lang="en-US" dirty="0" smtClean="0"/>
          </a:p>
          <a:p>
            <a:r>
              <a:rPr lang="en-US" dirty="0" smtClean="0"/>
              <a:t>Overview of the technology and relevant markets</a:t>
            </a:r>
          </a:p>
          <a:p>
            <a:pPr>
              <a:buFont typeface="Wingdings" pitchFamily="2" charset="2"/>
              <a:buNone/>
            </a:pPr>
            <a:endParaRPr lang="en-US" dirty="0" smtClean="0"/>
          </a:p>
          <a:p>
            <a:r>
              <a:rPr lang="en-US" dirty="0" smtClean="0"/>
              <a:t>Overview of the patent portfolio</a:t>
            </a:r>
          </a:p>
          <a:p>
            <a:endParaRPr lang="en-US" dirty="0" smtClean="0"/>
          </a:p>
          <a:p>
            <a:r>
              <a:rPr lang="en-US" dirty="0" smtClean="0"/>
              <a:t>Licensing and sales process – timing and next steps</a:t>
            </a:r>
          </a:p>
        </p:txBody>
      </p:sp>
      <p:sp>
        <p:nvSpPr>
          <p:cNvPr id="4100" name="Slide Number Placeholder 3"/>
          <p:cNvSpPr>
            <a:spLocks noGrp="1"/>
          </p:cNvSpPr>
          <p:nvPr>
            <p:ph type="sldNum" sz="quarter" idx="10"/>
          </p:nvPr>
        </p:nvSpPr>
        <p:spPr>
          <a:noFill/>
        </p:spPr>
        <p:txBody>
          <a:bodyPr/>
          <a:lstStyle/>
          <a:p>
            <a:fld id="{92376983-68E3-4429-A56E-F6082668942B}" type="slidenum">
              <a:rPr lang="en-US" smtClean="0">
                <a:latin typeface="Arial" pitchFamily="34" charset="0"/>
                <a:ea typeface="ＭＳ Ｐゴシック" pitchFamily="34" charset="-128"/>
              </a:rPr>
              <a:pPr/>
              <a:t>18</a:t>
            </a:fld>
            <a:endParaRPr lang="en-US" dirty="0" smtClean="0">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Contents</a:t>
            </a:r>
          </a:p>
        </p:txBody>
      </p:sp>
      <p:sp>
        <p:nvSpPr>
          <p:cNvPr id="4099" name="Content Placeholder 2"/>
          <p:cNvSpPr>
            <a:spLocks noGrp="1"/>
          </p:cNvSpPr>
          <p:nvPr>
            <p:ph idx="1"/>
          </p:nvPr>
        </p:nvSpPr>
        <p:spPr>
          <a:xfrm>
            <a:off x="228600" y="1219200"/>
            <a:ext cx="8686800" cy="4876800"/>
          </a:xfrm>
        </p:spPr>
        <p:txBody>
          <a:bodyPr/>
          <a:lstStyle/>
          <a:p>
            <a:r>
              <a:rPr lang="en-US" dirty="0" smtClean="0"/>
              <a:t>Summary of opportunity</a:t>
            </a:r>
          </a:p>
          <a:p>
            <a:endParaRPr lang="en-US" dirty="0" smtClean="0"/>
          </a:p>
          <a:p>
            <a:r>
              <a:rPr lang="en-US" dirty="0" smtClean="0"/>
              <a:t>Background on Greenwood Soar IP, Ltd.</a:t>
            </a:r>
          </a:p>
          <a:p>
            <a:endParaRPr lang="en-US" dirty="0" smtClean="0"/>
          </a:p>
          <a:p>
            <a:r>
              <a:rPr lang="en-US" dirty="0" smtClean="0"/>
              <a:t>Overview of the technology and relevant markets</a:t>
            </a:r>
          </a:p>
          <a:p>
            <a:pPr>
              <a:buFont typeface="Wingdings" pitchFamily="2" charset="2"/>
              <a:buNone/>
            </a:pPr>
            <a:endParaRPr lang="en-US" dirty="0" smtClean="0"/>
          </a:p>
          <a:p>
            <a:r>
              <a:rPr lang="en-US" dirty="0" smtClean="0"/>
              <a:t>Overview of the patent portfolio</a:t>
            </a:r>
          </a:p>
          <a:p>
            <a:endParaRPr lang="en-US" dirty="0" smtClean="0"/>
          </a:p>
          <a:p>
            <a:r>
              <a:rPr lang="en-US" dirty="0" smtClean="0"/>
              <a:t>Licensing and sales process – timing and next steps</a:t>
            </a:r>
          </a:p>
        </p:txBody>
      </p:sp>
      <p:sp>
        <p:nvSpPr>
          <p:cNvPr id="4100" name="Slide Number Placeholder 3"/>
          <p:cNvSpPr>
            <a:spLocks noGrp="1"/>
          </p:cNvSpPr>
          <p:nvPr>
            <p:ph type="sldNum" sz="quarter" idx="10"/>
          </p:nvPr>
        </p:nvSpPr>
        <p:spPr>
          <a:noFill/>
        </p:spPr>
        <p:txBody>
          <a:bodyPr/>
          <a:lstStyle/>
          <a:p>
            <a:r>
              <a:rPr lang="en-US" dirty="0" smtClean="0">
                <a:latin typeface="Arial" pitchFamily="34" charset="0"/>
                <a:ea typeface="ＭＳ Ｐゴシック" pitchFamily="34" charset="-128"/>
              </a:rPr>
              <a:t>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technology is patented in the U.S., </a:t>
            </a:r>
            <a:r>
              <a:rPr lang="en-US" dirty="0" smtClean="0"/>
              <a:t>Europe*, </a:t>
            </a:r>
            <a:r>
              <a:rPr lang="en-US" dirty="0" smtClean="0"/>
              <a:t>Japan, South </a:t>
            </a:r>
            <a:r>
              <a:rPr lang="en-US" dirty="0" smtClean="0"/>
              <a:t>Korea, </a:t>
            </a:r>
            <a:r>
              <a:rPr lang="en-US" dirty="0" smtClean="0"/>
              <a:t>and India</a:t>
            </a:r>
            <a:endParaRPr lang="en-US"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19</a:t>
            </a:fld>
            <a:endParaRPr 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55"/>
          <p:cNvSpPr txBox="1">
            <a:spLocks noChangeArrowheads="1"/>
          </p:cNvSpPr>
          <p:nvPr/>
        </p:nvSpPr>
        <p:spPr bwMode="auto">
          <a:xfrm>
            <a:off x="34636" y="984539"/>
            <a:ext cx="7848600" cy="338138"/>
          </a:xfrm>
          <a:prstGeom prst="rect">
            <a:avLst/>
          </a:prstGeom>
          <a:noFill/>
          <a:ln w="9525">
            <a:noFill/>
            <a:miter lim="800000"/>
            <a:headEnd/>
            <a:tailEnd/>
          </a:ln>
        </p:spPr>
        <p:txBody>
          <a:bodyPr>
            <a:spAutoFit/>
          </a:bodyPr>
          <a:lstStyle/>
          <a:p>
            <a:pPr marL="1206500" indent="-1206500"/>
            <a:r>
              <a:rPr lang="en-US" sz="1600" dirty="0" smtClean="0"/>
              <a:t>PATENTS FOR LICENSE/SALE</a:t>
            </a:r>
            <a:endParaRPr lang="en-US" sz="1600" dirty="0"/>
          </a:p>
        </p:txBody>
      </p:sp>
      <p:grpSp>
        <p:nvGrpSpPr>
          <p:cNvPr id="9" name="Group 8"/>
          <p:cNvGrpSpPr/>
          <p:nvPr/>
        </p:nvGrpSpPr>
        <p:grpSpPr>
          <a:xfrm>
            <a:off x="134750" y="1421128"/>
            <a:ext cx="8586075" cy="1966472"/>
            <a:chOff x="134750" y="1421128"/>
            <a:chExt cx="8586075" cy="1966472"/>
          </a:xfrm>
        </p:grpSpPr>
        <p:pic>
          <p:nvPicPr>
            <p:cNvPr id="1026" name="Picture 2"/>
            <p:cNvPicPr>
              <a:picLocks noChangeAspect="1" noChangeArrowheads="1"/>
            </p:cNvPicPr>
            <p:nvPr/>
          </p:nvPicPr>
          <p:blipFill>
            <a:blip r:embed="rId2"/>
            <a:srcRect/>
            <a:stretch>
              <a:fillRect/>
            </a:stretch>
          </p:blipFill>
          <p:spPr bwMode="auto">
            <a:xfrm>
              <a:off x="157850" y="1421128"/>
              <a:ext cx="8562975" cy="1966472"/>
            </a:xfrm>
            <a:prstGeom prst="rect">
              <a:avLst/>
            </a:prstGeom>
            <a:noFill/>
            <a:ln w="9525">
              <a:noFill/>
              <a:miter lim="800000"/>
              <a:headEnd/>
              <a:tailEnd/>
            </a:ln>
            <a:effectLst/>
          </p:spPr>
        </p:pic>
        <p:sp>
          <p:nvSpPr>
            <p:cNvPr id="7" name="Rectangle 6"/>
            <p:cNvSpPr/>
            <p:nvPr/>
          </p:nvSpPr>
          <p:spPr bwMode="auto">
            <a:xfrm>
              <a:off x="134750" y="2935708"/>
              <a:ext cx="8547238" cy="43313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ＭＳ Ｐゴシック" pitchFamily="32" charset="-128"/>
                </a:rPr>
                <a:t>* Following</a:t>
              </a:r>
              <a:r>
                <a:rPr kumimoji="0" lang="en-US" sz="800" b="0" i="0" u="none" strike="noStrike" cap="none" normalizeH="0" dirty="0" smtClean="0">
                  <a:ln>
                    <a:noFill/>
                  </a:ln>
                  <a:solidFill>
                    <a:schemeClr val="tx1"/>
                  </a:solidFill>
                  <a:effectLst/>
                  <a:latin typeface="Arial" charset="0"/>
                  <a:ea typeface="ＭＳ Ｐゴシック" pitchFamily="32" charset="-128"/>
                </a:rPr>
                <a:t> countries are designated:  United Kingdom</a:t>
              </a:r>
              <a:r>
                <a:rPr kumimoji="0" lang="en-US" sz="800" b="0" i="0" u="none" strike="noStrike" cap="none" normalizeH="0" baseline="0" dirty="0" smtClean="0">
                  <a:ln>
                    <a:noFill/>
                  </a:ln>
                  <a:solidFill>
                    <a:schemeClr val="tx1"/>
                  </a:solidFill>
                  <a:effectLst/>
                  <a:latin typeface="Arial" charset="0"/>
                  <a:ea typeface="ＭＳ Ｐゴシック" pitchFamily="32" charset="-128"/>
                </a:rPr>
                <a:t>,</a:t>
              </a:r>
              <a:r>
                <a:rPr kumimoji="0" lang="en-US" sz="800" b="0" i="0" u="none" strike="noStrike" cap="none" normalizeH="0" dirty="0" smtClean="0">
                  <a:ln>
                    <a:noFill/>
                  </a:ln>
                  <a:solidFill>
                    <a:schemeClr val="tx1"/>
                  </a:solidFill>
                  <a:effectLst/>
                  <a:latin typeface="Arial" charset="0"/>
                  <a:ea typeface="ＭＳ Ｐゴシック" pitchFamily="32" charset="-128"/>
                </a:rPr>
                <a:t> Germany, France, Italy, Austria, Belgium, Switzerland, Cyprus, Denmark, Spain, Finland, Greece, Ireland, Luxembourg, Monaco, Netherlands, Portugal, and Sweden.  </a:t>
              </a:r>
              <a:r>
                <a:rPr lang="en-US" sz="800" b="0" dirty="0" smtClean="0">
                  <a:latin typeface="Arial" charset="0"/>
                  <a:ea typeface="ＭＳ Ｐゴシック" pitchFamily="32" charset="-128"/>
                </a:rPr>
                <a:t>Efforts underway to bring the granted patent into force in United Kingdom, Germany, France, Spain, Italy, and the Netherlands.  Filing deadline for additional countries is 13 August, 2009</a:t>
              </a:r>
              <a:endParaRPr kumimoji="0" lang="en-US" sz="800" b="0" i="0" u="none" strike="noStrike" cap="none" normalizeH="0" baseline="0" dirty="0" smtClean="0">
                <a:ln>
                  <a:noFill/>
                </a:ln>
                <a:solidFill>
                  <a:schemeClr val="tx1"/>
                </a:solidFill>
                <a:effectLst/>
                <a:latin typeface="Arial" charset="0"/>
                <a:ea typeface="ＭＳ Ｐゴシック" pitchFamily="32" charset="-128"/>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mage.JPG"/>
          <p:cNvPicPr>
            <a:picLocks noChangeAspect="1"/>
          </p:cNvPicPr>
          <p:nvPr/>
        </p:nvPicPr>
        <p:blipFill>
          <a:blip r:embed="rId3"/>
          <a:stretch>
            <a:fillRect/>
          </a:stretch>
        </p:blipFill>
        <p:spPr>
          <a:xfrm>
            <a:off x="2036006" y="5321173"/>
            <a:ext cx="4693920" cy="1447800"/>
          </a:xfrm>
          <a:prstGeom prst="rect">
            <a:avLst/>
          </a:prstGeom>
        </p:spPr>
      </p:pic>
      <p:sp>
        <p:nvSpPr>
          <p:cNvPr id="2" name="Title 1"/>
          <p:cNvSpPr>
            <a:spLocks noGrp="1"/>
          </p:cNvSpPr>
          <p:nvPr>
            <p:ph type="title"/>
          </p:nvPr>
        </p:nvSpPr>
        <p:spPr/>
        <p:txBody>
          <a:bodyPr/>
          <a:lstStyle/>
          <a:p>
            <a:pPr lvl="1"/>
            <a:r>
              <a:rPr lang="en-US" sz="1400" dirty="0" smtClean="0"/>
              <a:t>The patent provides for an apparatus which permits bi-directional power flow so as to be able to accommodate regenerative load currents.  More specifically, the technology enables an AC or DC voltage regulator/converter, which while functionally analogous to conventional iron/copper AC transformers, benefits from solid state controls so as to permit a dramatic reduction in weight, size and cost while improving performance.</a:t>
            </a:r>
          </a:p>
        </p:txBody>
      </p:sp>
      <p:sp>
        <p:nvSpPr>
          <p:cNvPr id="4" name="Slide Number Placeholder 3"/>
          <p:cNvSpPr>
            <a:spLocks noGrp="1"/>
          </p:cNvSpPr>
          <p:nvPr>
            <p:ph type="sldNum" sz="quarter" idx="10"/>
          </p:nvPr>
        </p:nvSpPr>
        <p:spPr>
          <a:xfrm>
            <a:off x="7239000" y="8172450"/>
            <a:ext cx="1905000" cy="228600"/>
          </a:xfrm>
        </p:spPr>
        <p:txBody>
          <a:bodyPr/>
          <a:lstStyle/>
          <a:p>
            <a:pPr>
              <a:defRPr/>
            </a:pPr>
            <a:fld id="{BFFF4A56-783B-4431-A864-DDA40EB0B12D}" type="slidenum">
              <a:rPr lang="en-US" smtClean="0"/>
              <a:pPr>
                <a:defRPr/>
              </a:pPr>
              <a:t>20</a:t>
            </a:fld>
            <a:endParaRPr lang="en-US" dirty="0"/>
          </a:p>
        </p:txBody>
      </p:sp>
      <p:sp>
        <p:nvSpPr>
          <p:cNvPr id="8" name="Content Placeholder 7"/>
          <p:cNvSpPr>
            <a:spLocks noGrp="1"/>
          </p:cNvSpPr>
          <p:nvPr>
            <p:ph idx="1"/>
          </p:nvPr>
        </p:nvSpPr>
        <p:spPr>
          <a:xfrm>
            <a:off x="152400" y="1311275"/>
            <a:ext cx="8997721" cy="4309879"/>
          </a:xfrm>
        </p:spPr>
        <p:txBody>
          <a:bodyPr/>
          <a:lstStyle/>
          <a:p>
            <a:pPr marL="0" indent="0">
              <a:buNone/>
            </a:pPr>
            <a:r>
              <a:rPr lang="en-US" sz="1100" b="1" dirty="0" smtClean="0">
                <a:cs typeface="Arial" pitchFamily="34" charset="0"/>
              </a:rPr>
              <a:t>Issued: 09/25/2001	Filed: 03/01/1999		Priority date:  03/01/1999</a:t>
            </a:r>
          </a:p>
          <a:p>
            <a:pPr marL="0" indent="0">
              <a:buNone/>
            </a:pPr>
            <a:endParaRPr lang="en-US" sz="1100" b="1" dirty="0" smtClean="0">
              <a:cs typeface="Arial" pitchFamily="34" charset="0"/>
            </a:endParaRPr>
          </a:p>
          <a:p>
            <a:pPr marL="0" indent="0">
              <a:buNone/>
            </a:pPr>
            <a:r>
              <a:rPr lang="en-US" sz="1100" b="1" dirty="0" smtClean="0">
                <a:cs typeface="Arial" pitchFamily="34" charset="0"/>
              </a:rPr>
              <a:t>Assignee: </a:t>
            </a:r>
            <a:r>
              <a:rPr lang="en-US" sz="1100" dirty="0" smtClean="0">
                <a:cs typeface="Arial" pitchFamily="34" charset="0"/>
              </a:rPr>
              <a:t>Simon R. Greenwood, Stephen Soar</a:t>
            </a:r>
          </a:p>
          <a:p>
            <a:pPr marL="0" indent="0">
              <a:buNone/>
            </a:pPr>
            <a:endParaRPr lang="en-US" sz="1100" dirty="0" smtClean="0">
              <a:cs typeface="Arial" pitchFamily="34" charset="0"/>
            </a:endParaRPr>
          </a:p>
          <a:p>
            <a:pPr marL="0" indent="0">
              <a:buNone/>
            </a:pPr>
            <a:r>
              <a:rPr lang="en-US" sz="1100" b="1" dirty="0" smtClean="0">
                <a:cs typeface="Arial" pitchFamily="34" charset="0"/>
              </a:rPr>
              <a:t>Inventor(s): </a:t>
            </a:r>
            <a:r>
              <a:rPr lang="en-US" sz="1100" dirty="0" smtClean="0">
                <a:cs typeface="Arial" pitchFamily="34" charset="0"/>
              </a:rPr>
              <a:t>Simon R. Greenwood, Stephen Soar</a:t>
            </a:r>
            <a:endParaRPr lang="en-US" sz="1100" dirty="0" smtClean="0">
              <a:solidFill>
                <a:srgbClr val="FF0000"/>
              </a:solidFill>
              <a:cs typeface="Arial" pitchFamily="34" charset="0"/>
            </a:endParaRPr>
          </a:p>
          <a:p>
            <a:pPr marL="0" indent="0"/>
            <a:endParaRPr lang="en-US" sz="1100" dirty="0" smtClean="0">
              <a:cs typeface="Arial" pitchFamily="34" charset="0"/>
            </a:endParaRPr>
          </a:p>
          <a:p>
            <a:pPr marL="0" indent="0">
              <a:buNone/>
            </a:pPr>
            <a:r>
              <a:rPr lang="en-US" sz="1100" b="1" dirty="0" smtClean="0">
                <a:cs typeface="Arial" pitchFamily="34" charset="0"/>
              </a:rPr>
              <a:t>Abstract: </a:t>
            </a:r>
            <a:r>
              <a:rPr lang="en-US" sz="1100" dirty="0" smtClean="0"/>
              <a:t>The invention provides a bi-directional voltage regulator having a controller, an input circuit and an output circuit, the input and output circuits being capacitively coupled one to the other and being symmetrical one relative to the other, wherein each circuit comprises two terminals (AC1, AC2; AC3, AC4) across which are connected a capacitor (C2a; C2b) and, in parallel with the capacitor (C2a; C2fc), a series connection of an inductor (LI; L2) and a switching network (SI; S2) controlled by the controller. Each switching network (SI; S2) has two branches in anti-parallel, of which each branch permits only uni-directional current flow and at least one branch comprises a switching means. If one branch only of each switching network comprises a switching means then the regulator of the invention is a DC regulator which has the advantage over conventional Cuk converters in that it permits bi-directional power flow. II both branches of each switching network comprise switching means, then the device may be constructed as an AC or DC regulator/ transformer which retains the capacity to permit bi-directional power flow.</a:t>
            </a:r>
          </a:p>
          <a:p>
            <a:pPr marL="0" indent="0">
              <a:buNone/>
            </a:pPr>
            <a:endParaRPr lang="en-US" sz="1100" dirty="0" smtClean="0">
              <a:cs typeface="Arial" pitchFamily="34" charset="0"/>
            </a:endParaRPr>
          </a:p>
          <a:p>
            <a:pPr marL="0" indent="0">
              <a:buNone/>
            </a:pPr>
            <a:r>
              <a:rPr lang="en-US" sz="1100" b="1" dirty="0" smtClean="0">
                <a:cs typeface="Arial" pitchFamily="34" charset="0"/>
              </a:rPr>
              <a:t>First Claim: </a:t>
            </a:r>
            <a:r>
              <a:rPr lang="en-US" sz="1100" dirty="0" smtClean="0"/>
              <a:t>A bi-directional AC or DC voltage regulator having a controller, an input circuit and an output circuit, the input and output circuits being capacitively coupled one to the other and being symmetrical one relative to the other, wherein each circuit comprises two terminals (AC1, AC2; AC3, AC4) across which are connected a capacitor (C2a; C2b) and, in parallel with the capacitor (C2a; C2fc), a series connection of an inductor (LI; L2) and a switching network (SI; S2) controlled by the controller, wherein; each switching network (SI; S2) has two branches in anti-parallel, and each branch comprises a switching means (Q1,Q2; Q3,Q4) for permitting only uni-directional current flow, CHARACTERIZED IN THAT: the controller operates at high frequency the switching means (Ql or Q2) in the input circuit which, if closed, would permit current flow through the switching network (SI), and simultaneously operates the oppositely aligned switching means (Q4 or Q3) in the output circuit so that it is in the opposite switching state to the high frequency operated switching means (Ql or Q2) in the input circuit.</a:t>
            </a:r>
          </a:p>
        </p:txBody>
      </p:sp>
      <p:sp>
        <p:nvSpPr>
          <p:cNvPr id="7" name="Text Box 55"/>
          <p:cNvSpPr txBox="1">
            <a:spLocks noChangeArrowheads="1"/>
          </p:cNvSpPr>
          <p:nvPr/>
        </p:nvSpPr>
        <p:spPr bwMode="auto">
          <a:xfrm>
            <a:off x="139874" y="997773"/>
            <a:ext cx="8470900" cy="338554"/>
          </a:xfrm>
          <a:prstGeom prst="rect">
            <a:avLst/>
          </a:prstGeom>
          <a:noFill/>
          <a:ln w="9525">
            <a:noFill/>
            <a:miter lim="800000"/>
            <a:headEnd/>
            <a:tailEnd/>
          </a:ln>
        </p:spPr>
        <p:txBody>
          <a:bodyPr wrap="square">
            <a:spAutoFit/>
          </a:bodyPr>
          <a:lstStyle/>
          <a:p>
            <a:pPr marL="1206500" indent="-1206500"/>
            <a:r>
              <a:rPr lang="en-US" sz="1600" dirty="0" smtClean="0"/>
              <a:t>US 6,294,900 – BI-DIRECTIONAL AC OR DC VOLTAGE REGULATOR</a:t>
            </a: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40632" y="3378423"/>
            <a:ext cx="7132320" cy="462013"/>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4098" name="Title 1"/>
          <p:cNvSpPr>
            <a:spLocks noGrp="1"/>
          </p:cNvSpPr>
          <p:nvPr>
            <p:ph type="title"/>
          </p:nvPr>
        </p:nvSpPr>
        <p:spPr/>
        <p:txBody>
          <a:bodyPr/>
          <a:lstStyle/>
          <a:p>
            <a:r>
              <a:rPr lang="en-US" dirty="0" smtClean="0"/>
              <a:t>Contents</a:t>
            </a:r>
          </a:p>
        </p:txBody>
      </p:sp>
      <p:sp>
        <p:nvSpPr>
          <p:cNvPr id="4099" name="Content Placeholder 2"/>
          <p:cNvSpPr>
            <a:spLocks noGrp="1"/>
          </p:cNvSpPr>
          <p:nvPr>
            <p:ph idx="1"/>
          </p:nvPr>
        </p:nvSpPr>
        <p:spPr>
          <a:xfrm>
            <a:off x="228600" y="1219200"/>
            <a:ext cx="8686800" cy="4876800"/>
          </a:xfrm>
        </p:spPr>
        <p:txBody>
          <a:bodyPr/>
          <a:lstStyle/>
          <a:p>
            <a:r>
              <a:rPr lang="en-US" dirty="0" smtClean="0"/>
              <a:t>Summary of opportunity</a:t>
            </a:r>
          </a:p>
          <a:p>
            <a:endParaRPr lang="en-US" dirty="0" smtClean="0"/>
          </a:p>
          <a:p>
            <a:r>
              <a:rPr lang="en-US" dirty="0" smtClean="0"/>
              <a:t>Background on Greenwood Soar IP, Ltd.</a:t>
            </a:r>
          </a:p>
          <a:p>
            <a:endParaRPr lang="en-US" dirty="0" smtClean="0"/>
          </a:p>
          <a:p>
            <a:r>
              <a:rPr lang="en-US" dirty="0" smtClean="0"/>
              <a:t>Overview of the technology and relevant markets</a:t>
            </a:r>
          </a:p>
          <a:p>
            <a:pPr>
              <a:buFont typeface="Wingdings" pitchFamily="2" charset="2"/>
              <a:buNone/>
            </a:pPr>
            <a:endParaRPr lang="en-US" dirty="0" smtClean="0"/>
          </a:p>
          <a:p>
            <a:r>
              <a:rPr lang="en-US" dirty="0" smtClean="0"/>
              <a:t>Overview of the patent portfolio</a:t>
            </a:r>
          </a:p>
          <a:p>
            <a:endParaRPr lang="en-US" dirty="0" smtClean="0"/>
          </a:p>
          <a:p>
            <a:r>
              <a:rPr lang="en-US" dirty="0" smtClean="0"/>
              <a:t>Licensing and sales process – timing and next steps</a:t>
            </a:r>
          </a:p>
        </p:txBody>
      </p:sp>
      <p:sp>
        <p:nvSpPr>
          <p:cNvPr id="4100" name="Slide Number Placeholder 3"/>
          <p:cNvSpPr>
            <a:spLocks noGrp="1"/>
          </p:cNvSpPr>
          <p:nvPr>
            <p:ph type="sldNum" sz="quarter" idx="10"/>
          </p:nvPr>
        </p:nvSpPr>
        <p:spPr>
          <a:noFill/>
        </p:spPr>
        <p:txBody>
          <a:bodyPr/>
          <a:lstStyle/>
          <a:p>
            <a:fld id="{92376983-68E3-4429-A56E-F6082668942B}" type="slidenum">
              <a:rPr lang="en-US" smtClean="0">
                <a:latin typeface="Arial" pitchFamily="34" charset="0"/>
                <a:ea typeface="ＭＳ Ｐゴシック" pitchFamily="34" charset="-128"/>
              </a:rPr>
              <a:pPr/>
              <a:t>21</a:t>
            </a:fld>
            <a:endParaRPr lang="en-US" dirty="0" smtClean="0">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4"/>
          <p:cNvSpPr>
            <a:spLocks noChangeArrowheads="1"/>
          </p:cNvSpPr>
          <p:nvPr/>
        </p:nvSpPr>
        <p:spPr bwMode="auto">
          <a:xfrm>
            <a:off x="6518275" y="1592263"/>
            <a:ext cx="2224088" cy="762000"/>
          </a:xfrm>
          <a:prstGeom prst="homePlate">
            <a:avLst>
              <a:gd name="adj" fmla="val 23431"/>
            </a:avLst>
          </a:prstGeom>
          <a:solidFill>
            <a:schemeClr val="bg1"/>
          </a:solidFill>
          <a:ln w="12700">
            <a:solidFill>
              <a:schemeClr val="bg2"/>
            </a:solidFill>
            <a:miter lim="800000"/>
            <a:headEnd/>
            <a:tailEnd/>
          </a:ln>
        </p:spPr>
        <p:txBody>
          <a:bodyPr wrap="none" anchor="ctr"/>
          <a:lstStyle/>
          <a:p>
            <a:endParaRPr lang="de-DE"/>
          </a:p>
        </p:txBody>
      </p:sp>
      <p:sp>
        <p:nvSpPr>
          <p:cNvPr id="12291" name="Title 1"/>
          <p:cNvSpPr>
            <a:spLocks noGrp="1"/>
          </p:cNvSpPr>
          <p:nvPr>
            <p:ph type="title"/>
          </p:nvPr>
        </p:nvSpPr>
        <p:spPr/>
        <p:txBody>
          <a:bodyPr/>
          <a:lstStyle/>
          <a:p>
            <a:r>
              <a:rPr lang="en-US" dirty="0" smtClean="0"/>
              <a:t>The initial licensing and sales process will take place over the next two quarters with the objective of securing an initial license (or sale) by 12/31/2009</a:t>
            </a:r>
          </a:p>
        </p:txBody>
      </p:sp>
      <p:sp>
        <p:nvSpPr>
          <p:cNvPr id="12292" name="Slide Number Placeholder 3"/>
          <p:cNvSpPr>
            <a:spLocks noGrp="1"/>
          </p:cNvSpPr>
          <p:nvPr>
            <p:ph type="sldNum" sz="quarter" idx="10"/>
          </p:nvPr>
        </p:nvSpPr>
        <p:spPr>
          <a:noFill/>
        </p:spPr>
        <p:txBody>
          <a:bodyPr/>
          <a:lstStyle/>
          <a:p>
            <a:fld id="{4370C65B-D23F-4FCA-A43F-DA362CF0A226}" type="slidenum">
              <a:rPr lang="en-US" smtClean="0">
                <a:latin typeface="Arial" pitchFamily="34" charset="0"/>
                <a:ea typeface="ＭＳ Ｐゴシック" pitchFamily="34" charset="-128"/>
              </a:rPr>
              <a:pPr/>
              <a:t>22</a:t>
            </a:fld>
            <a:endParaRPr lang="en-US" dirty="0" smtClean="0">
              <a:latin typeface="Arial" pitchFamily="34" charset="0"/>
              <a:ea typeface="ＭＳ Ｐゴシック" pitchFamily="34" charset="-128"/>
            </a:endParaRPr>
          </a:p>
        </p:txBody>
      </p:sp>
      <p:sp>
        <p:nvSpPr>
          <p:cNvPr id="12293" name="Text Box 55"/>
          <p:cNvSpPr txBox="1">
            <a:spLocks noChangeArrowheads="1"/>
          </p:cNvSpPr>
          <p:nvPr/>
        </p:nvSpPr>
        <p:spPr bwMode="auto">
          <a:xfrm>
            <a:off x="76200" y="990600"/>
            <a:ext cx="7848600" cy="338138"/>
          </a:xfrm>
          <a:prstGeom prst="rect">
            <a:avLst/>
          </a:prstGeom>
          <a:noFill/>
          <a:ln w="9525">
            <a:noFill/>
            <a:miter lim="800000"/>
            <a:headEnd/>
            <a:tailEnd/>
          </a:ln>
        </p:spPr>
        <p:txBody>
          <a:bodyPr>
            <a:spAutoFit/>
          </a:bodyPr>
          <a:lstStyle/>
          <a:p>
            <a:pPr marL="1206500" indent="-1206500"/>
            <a:r>
              <a:rPr lang="en-US" sz="1600" dirty="0" smtClean="0"/>
              <a:t>LICENSING/SALES </a:t>
            </a:r>
            <a:r>
              <a:rPr lang="en-US" sz="1600" dirty="0"/>
              <a:t>PROCESS</a:t>
            </a:r>
          </a:p>
        </p:txBody>
      </p:sp>
      <p:sp>
        <p:nvSpPr>
          <p:cNvPr id="12294" name="AutoShape 4"/>
          <p:cNvSpPr>
            <a:spLocks noChangeArrowheads="1"/>
          </p:cNvSpPr>
          <p:nvPr/>
        </p:nvSpPr>
        <p:spPr bwMode="auto">
          <a:xfrm>
            <a:off x="4473575" y="1592263"/>
            <a:ext cx="2225675" cy="762000"/>
          </a:xfrm>
          <a:prstGeom prst="homePlate">
            <a:avLst>
              <a:gd name="adj" fmla="val 23448"/>
            </a:avLst>
          </a:prstGeom>
          <a:solidFill>
            <a:schemeClr val="bg1"/>
          </a:solidFill>
          <a:ln w="12700">
            <a:solidFill>
              <a:schemeClr val="bg2"/>
            </a:solidFill>
            <a:miter lim="800000"/>
            <a:headEnd/>
            <a:tailEnd/>
          </a:ln>
        </p:spPr>
        <p:txBody>
          <a:bodyPr wrap="none" anchor="ctr"/>
          <a:lstStyle/>
          <a:p>
            <a:endParaRPr lang="de-DE"/>
          </a:p>
        </p:txBody>
      </p:sp>
      <p:sp>
        <p:nvSpPr>
          <p:cNvPr id="12295" name="AutoShape 3"/>
          <p:cNvSpPr>
            <a:spLocks noChangeArrowheads="1"/>
          </p:cNvSpPr>
          <p:nvPr/>
        </p:nvSpPr>
        <p:spPr bwMode="auto">
          <a:xfrm>
            <a:off x="2435225" y="1592263"/>
            <a:ext cx="2224088" cy="762000"/>
          </a:xfrm>
          <a:prstGeom prst="homePlate">
            <a:avLst>
              <a:gd name="adj" fmla="val 23431"/>
            </a:avLst>
          </a:prstGeom>
          <a:solidFill>
            <a:schemeClr val="bg1"/>
          </a:solidFill>
          <a:ln w="12700">
            <a:solidFill>
              <a:schemeClr val="bg2"/>
            </a:solidFill>
            <a:miter lim="800000"/>
            <a:headEnd/>
            <a:tailEnd/>
          </a:ln>
        </p:spPr>
        <p:txBody>
          <a:bodyPr wrap="none" anchor="ctr"/>
          <a:lstStyle/>
          <a:p>
            <a:endParaRPr lang="de-DE"/>
          </a:p>
        </p:txBody>
      </p:sp>
      <p:sp>
        <p:nvSpPr>
          <p:cNvPr id="12296" name="AutoShape 2"/>
          <p:cNvSpPr>
            <a:spLocks noChangeArrowheads="1"/>
          </p:cNvSpPr>
          <p:nvPr/>
        </p:nvSpPr>
        <p:spPr bwMode="auto">
          <a:xfrm>
            <a:off x="384175" y="1592263"/>
            <a:ext cx="2225675" cy="762000"/>
          </a:xfrm>
          <a:prstGeom prst="homePlate">
            <a:avLst>
              <a:gd name="adj" fmla="val 23448"/>
            </a:avLst>
          </a:prstGeom>
          <a:solidFill>
            <a:schemeClr val="bg1"/>
          </a:solidFill>
          <a:ln w="12700">
            <a:solidFill>
              <a:schemeClr val="bg2"/>
            </a:solidFill>
            <a:miter lim="800000"/>
            <a:headEnd/>
            <a:tailEnd/>
          </a:ln>
        </p:spPr>
        <p:txBody>
          <a:bodyPr wrap="none" anchor="ctr"/>
          <a:lstStyle/>
          <a:p>
            <a:endParaRPr lang="de-DE"/>
          </a:p>
        </p:txBody>
      </p:sp>
      <p:sp>
        <p:nvSpPr>
          <p:cNvPr id="12297" name="Text Box 6"/>
          <p:cNvSpPr txBox="1">
            <a:spLocks noChangeArrowheads="1"/>
          </p:cNvSpPr>
          <p:nvPr/>
        </p:nvSpPr>
        <p:spPr bwMode="auto">
          <a:xfrm>
            <a:off x="307975" y="1363663"/>
            <a:ext cx="623888" cy="274637"/>
          </a:xfrm>
          <a:prstGeom prst="rect">
            <a:avLst/>
          </a:prstGeom>
          <a:noFill/>
          <a:ln w="9525">
            <a:noFill/>
            <a:miter lim="800000"/>
            <a:headEnd/>
            <a:tailEnd/>
          </a:ln>
        </p:spPr>
        <p:txBody>
          <a:bodyPr wrap="none">
            <a:spAutoFit/>
          </a:bodyPr>
          <a:lstStyle/>
          <a:p>
            <a:r>
              <a:rPr lang="en-US" sz="1200" dirty="0"/>
              <a:t>Step 1</a:t>
            </a:r>
          </a:p>
        </p:txBody>
      </p:sp>
      <p:sp>
        <p:nvSpPr>
          <p:cNvPr id="12298" name="Text Box 7"/>
          <p:cNvSpPr txBox="1">
            <a:spLocks noChangeArrowheads="1"/>
          </p:cNvSpPr>
          <p:nvPr/>
        </p:nvSpPr>
        <p:spPr bwMode="auto">
          <a:xfrm>
            <a:off x="2371725" y="1363663"/>
            <a:ext cx="623888" cy="274637"/>
          </a:xfrm>
          <a:prstGeom prst="rect">
            <a:avLst/>
          </a:prstGeom>
          <a:noFill/>
          <a:ln w="9525">
            <a:noFill/>
            <a:miter lim="800000"/>
            <a:headEnd/>
            <a:tailEnd/>
          </a:ln>
        </p:spPr>
        <p:txBody>
          <a:bodyPr wrap="none">
            <a:spAutoFit/>
          </a:bodyPr>
          <a:lstStyle/>
          <a:p>
            <a:r>
              <a:rPr lang="en-US" sz="1200" dirty="0"/>
              <a:t>Step 2</a:t>
            </a:r>
          </a:p>
        </p:txBody>
      </p:sp>
      <p:sp>
        <p:nvSpPr>
          <p:cNvPr id="12299" name="Text Box 8"/>
          <p:cNvSpPr txBox="1">
            <a:spLocks noChangeArrowheads="1"/>
          </p:cNvSpPr>
          <p:nvPr/>
        </p:nvSpPr>
        <p:spPr bwMode="auto">
          <a:xfrm>
            <a:off x="4405313" y="1363663"/>
            <a:ext cx="623887" cy="274637"/>
          </a:xfrm>
          <a:prstGeom prst="rect">
            <a:avLst/>
          </a:prstGeom>
          <a:noFill/>
          <a:ln w="9525">
            <a:noFill/>
            <a:miter lim="800000"/>
            <a:headEnd/>
            <a:tailEnd/>
          </a:ln>
        </p:spPr>
        <p:txBody>
          <a:bodyPr wrap="none">
            <a:spAutoFit/>
          </a:bodyPr>
          <a:lstStyle/>
          <a:p>
            <a:r>
              <a:rPr lang="en-US" sz="1200" dirty="0"/>
              <a:t>Step 3</a:t>
            </a:r>
          </a:p>
        </p:txBody>
      </p:sp>
      <p:sp>
        <p:nvSpPr>
          <p:cNvPr id="12300" name="Text Box 10"/>
          <p:cNvSpPr txBox="1">
            <a:spLocks noChangeArrowheads="1"/>
          </p:cNvSpPr>
          <p:nvPr/>
        </p:nvSpPr>
        <p:spPr bwMode="auto">
          <a:xfrm>
            <a:off x="371475" y="1818888"/>
            <a:ext cx="2322513" cy="307777"/>
          </a:xfrm>
          <a:prstGeom prst="rect">
            <a:avLst/>
          </a:prstGeom>
          <a:noFill/>
          <a:ln w="9525">
            <a:noFill/>
            <a:miter lim="800000"/>
            <a:headEnd/>
            <a:tailEnd/>
          </a:ln>
        </p:spPr>
        <p:txBody>
          <a:bodyPr>
            <a:spAutoFit/>
          </a:bodyPr>
          <a:lstStyle/>
          <a:p>
            <a:r>
              <a:rPr lang="en-US" sz="1400" dirty="0"/>
              <a:t>Market </a:t>
            </a:r>
            <a:r>
              <a:rPr lang="en-US" sz="1400" dirty="0" smtClean="0"/>
              <a:t>portfolio</a:t>
            </a:r>
            <a:endParaRPr lang="en-US" sz="1400" dirty="0"/>
          </a:p>
        </p:txBody>
      </p:sp>
      <p:sp>
        <p:nvSpPr>
          <p:cNvPr id="12301" name="Text Box 11"/>
          <p:cNvSpPr txBox="1">
            <a:spLocks noChangeArrowheads="1"/>
          </p:cNvSpPr>
          <p:nvPr/>
        </p:nvSpPr>
        <p:spPr bwMode="auto">
          <a:xfrm>
            <a:off x="2811463" y="1800225"/>
            <a:ext cx="1676400" cy="306388"/>
          </a:xfrm>
          <a:prstGeom prst="rect">
            <a:avLst/>
          </a:prstGeom>
          <a:noFill/>
          <a:ln w="9525">
            <a:noFill/>
            <a:miter lim="800000"/>
            <a:headEnd/>
            <a:tailEnd/>
          </a:ln>
        </p:spPr>
        <p:txBody>
          <a:bodyPr>
            <a:spAutoFit/>
          </a:bodyPr>
          <a:lstStyle/>
          <a:p>
            <a:r>
              <a:rPr lang="en-US" sz="1400" dirty="0"/>
              <a:t>Due diligence</a:t>
            </a:r>
          </a:p>
        </p:txBody>
      </p:sp>
      <p:sp>
        <p:nvSpPr>
          <p:cNvPr id="12302" name="Text Box 12"/>
          <p:cNvSpPr txBox="1">
            <a:spLocks noChangeArrowheads="1"/>
          </p:cNvSpPr>
          <p:nvPr/>
        </p:nvSpPr>
        <p:spPr bwMode="auto">
          <a:xfrm>
            <a:off x="6705600" y="1709738"/>
            <a:ext cx="2133600" cy="523875"/>
          </a:xfrm>
          <a:prstGeom prst="rect">
            <a:avLst/>
          </a:prstGeom>
          <a:noFill/>
          <a:ln w="9525">
            <a:noFill/>
            <a:miter lim="800000"/>
            <a:headEnd/>
            <a:tailEnd/>
          </a:ln>
        </p:spPr>
        <p:txBody>
          <a:bodyPr>
            <a:spAutoFit/>
          </a:bodyPr>
          <a:lstStyle/>
          <a:p>
            <a:r>
              <a:rPr lang="en-US" sz="1400" dirty="0"/>
              <a:t>Negotiation and closing</a:t>
            </a:r>
          </a:p>
        </p:txBody>
      </p:sp>
      <p:sp>
        <p:nvSpPr>
          <p:cNvPr id="12303" name="Text Box 13"/>
          <p:cNvSpPr txBox="1">
            <a:spLocks noChangeArrowheads="1"/>
          </p:cNvSpPr>
          <p:nvPr/>
        </p:nvSpPr>
        <p:spPr bwMode="auto">
          <a:xfrm>
            <a:off x="322263" y="2287588"/>
            <a:ext cx="971550" cy="304800"/>
          </a:xfrm>
          <a:prstGeom prst="rect">
            <a:avLst/>
          </a:prstGeom>
          <a:noFill/>
          <a:ln w="9525">
            <a:noFill/>
            <a:miter lim="800000"/>
            <a:headEnd/>
            <a:tailEnd/>
          </a:ln>
        </p:spPr>
        <p:txBody>
          <a:bodyPr wrap="none">
            <a:spAutoFit/>
          </a:bodyPr>
          <a:lstStyle/>
          <a:p>
            <a:r>
              <a:rPr lang="en-US" sz="1400" dirty="0"/>
              <a:t>Activities</a:t>
            </a:r>
          </a:p>
        </p:txBody>
      </p:sp>
      <p:sp>
        <p:nvSpPr>
          <p:cNvPr id="12304" name="Text Box 14"/>
          <p:cNvSpPr txBox="1">
            <a:spLocks noChangeArrowheads="1"/>
          </p:cNvSpPr>
          <p:nvPr/>
        </p:nvSpPr>
        <p:spPr bwMode="auto">
          <a:xfrm>
            <a:off x="307975" y="2516188"/>
            <a:ext cx="2260600" cy="2492990"/>
          </a:xfrm>
          <a:prstGeom prst="rect">
            <a:avLst/>
          </a:prstGeom>
          <a:noFill/>
          <a:ln w="9525">
            <a:noFill/>
            <a:miter lim="800000"/>
            <a:headEnd/>
            <a:tailEnd/>
          </a:ln>
        </p:spPr>
        <p:txBody>
          <a:bodyPr>
            <a:spAutoFit/>
          </a:bodyPr>
          <a:lstStyle/>
          <a:p>
            <a:pPr marL="114300" indent="-114300">
              <a:buFontTx/>
              <a:buChar char="•"/>
            </a:pPr>
            <a:r>
              <a:rPr lang="en-US" sz="1200" b="0" dirty="0" smtClean="0"/>
              <a:t>Technology introduced and offered </a:t>
            </a:r>
            <a:r>
              <a:rPr lang="en-US" sz="1200" b="0" dirty="0"/>
              <a:t>to </a:t>
            </a:r>
            <a:r>
              <a:rPr lang="en-US" sz="1200" b="0" dirty="0" smtClean="0"/>
              <a:t>prospective licensees/purchasers</a:t>
            </a:r>
            <a:endParaRPr lang="en-US" sz="1200" b="0" dirty="0"/>
          </a:p>
          <a:p>
            <a:pPr marL="114300" indent="-114300">
              <a:buFontTx/>
              <a:buChar char="•"/>
            </a:pPr>
            <a:r>
              <a:rPr lang="en-US" sz="1200" b="0" dirty="0"/>
              <a:t>Red Chalk Group to conduct follow up meeting with interested parties</a:t>
            </a:r>
          </a:p>
          <a:p>
            <a:pPr marL="114300" indent="-114300">
              <a:buFontTx/>
              <a:buChar char="•"/>
            </a:pPr>
            <a:r>
              <a:rPr lang="en-US" sz="1200" b="0" dirty="0"/>
              <a:t>Red Chalk Group to coordinate technical discussions as required with </a:t>
            </a:r>
            <a:r>
              <a:rPr lang="en-US" sz="1200" b="0" dirty="0" smtClean="0"/>
              <a:t>prospective licensees and purchasers </a:t>
            </a:r>
            <a:r>
              <a:rPr lang="en-US" sz="1200" b="0" dirty="0"/>
              <a:t>and </a:t>
            </a:r>
            <a:r>
              <a:rPr lang="en-US" sz="1200" b="0" dirty="0" smtClean="0"/>
              <a:t>Greenwood Soar IP</a:t>
            </a:r>
            <a:endParaRPr lang="en-US" sz="1200" b="0" dirty="0"/>
          </a:p>
          <a:p>
            <a:pPr marL="114300" indent="-114300"/>
            <a:endParaRPr lang="en-US" sz="1200" dirty="0"/>
          </a:p>
        </p:txBody>
      </p:sp>
      <p:sp>
        <p:nvSpPr>
          <p:cNvPr id="12305" name="Text Box 15"/>
          <p:cNvSpPr txBox="1">
            <a:spLocks noChangeArrowheads="1"/>
          </p:cNvSpPr>
          <p:nvPr/>
        </p:nvSpPr>
        <p:spPr bwMode="auto">
          <a:xfrm>
            <a:off x="2444750" y="2517775"/>
            <a:ext cx="2136775" cy="1200329"/>
          </a:xfrm>
          <a:prstGeom prst="rect">
            <a:avLst/>
          </a:prstGeom>
          <a:noFill/>
          <a:ln w="9525">
            <a:noFill/>
            <a:miter lim="800000"/>
            <a:headEnd/>
            <a:tailEnd/>
          </a:ln>
        </p:spPr>
        <p:txBody>
          <a:bodyPr>
            <a:spAutoFit/>
          </a:bodyPr>
          <a:lstStyle/>
          <a:p>
            <a:pPr marL="114300" indent="-114300">
              <a:buFontTx/>
              <a:buChar char="•"/>
            </a:pPr>
            <a:r>
              <a:rPr lang="en-US" sz="1200" b="0" dirty="0" smtClean="0"/>
              <a:t>Prospective licensees and purchasers </a:t>
            </a:r>
            <a:r>
              <a:rPr lang="en-US" sz="1200" b="0" dirty="0"/>
              <a:t>conduct detailed due diligence </a:t>
            </a:r>
          </a:p>
          <a:p>
            <a:pPr marL="114300" indent="-114300">
              <a:buFontTx/>
              <a:buChar char="•"/>
            </a:pPr>
            <a:endParaRPr lang="en-US" sz="1200" dirty="0"/>
          </a:p>
          <a:p>
            <a:pPr marL="114300" indent="-114300">
              <a:buFontTx/>
              <a:buChar char="•"/>
            </a:pPr>
            <a:endParaRPr lang="en-US" sz="1200" dirty="0"/>
          </a:p>
          <a:p>
            <a:pPr marL="114300" indent="-114300">
              <a:buFontTx/>
              <a:buChar char="•"/>
            </a:pPr>
            <a:endParaRPr lang="en-US" sz="1200" dirty="0"/>
          </a:p>
        </p:txBody>
      </p:sp>
      <p:sp>
        <p:nvSpPr>
          <p:cNvPr id="12306" name="Text Box 18"/>
          <p:cNvSpPr txBox="1">
            <a:spLocks noChangeArrowheads="1"/>
          </p:cNvSpPr>
          <p:nvPr/>
        </p:nvSpPr>
        <p:spPr bwMode="auto">
          <a:xfrm>
            <a:off x="4538663" y="2516188"/>
            <a:ext cx="2076450" cy="3416320"/>
          </a:xfrm>
          <a:prstGeom prst="rect">
            <a:avLst/>
          </a:prstGeom>
          <a:noFill/>
          <a:ln w="9525">
            <a:noFill/>
            <a:miter lim="800000"/>
            <a:headEnd/>
            <a:tailEnd/>
          </a:ln>
        </p:spPr>
        <p:txBody>
          <a:bodyPr>
            <a:spAutoFit/>
          </a:bodyPr>
          <a:lstStyle/>
          <a:p>
            <a:pPr marL="114300" indent="-114300">
              <a:buFontTx/>
              <a:buChar char="•"/>
            </a:pPr>
            <a:r>
              <a:rPr lang="en-US" sz="1200" b="0" dirty="0" smtClean="0"/>
              <a:t>Prospective licensees and purchasers submit non-binding offer</a:t>
            </a:r>
          </a:p>
          <a:p>
            <a:pPr marL="230188" lvl="1" indent="-114300">
              <a:buFont typeface="Arial" pitchFamily="34" charset="0"/>
              <a:buChar char="-"/>
            </a:pPr>
            <a:r>
              <a:rPr lang="en-US" sz="1200" b="0" dirty="0" smtClean="0"/>
              <a:t>Offer should clearly specify terms and conditions</a:t>
            </a:r>
          </a:p>
          <a:p>
            <a:pPr marL="114300" indent="-114300">
              <a:buFontTx/>
              <a:buChar char="•"/>
            </a:pPr>
            <a:r>
              <a:rPr lang="en-US" sz="1200" b="0" dirty="0" smtClean="0"/>
              <a:t>All </a:t>
            </a:r>
            <a:r>
              <a:rPr lang="en-US" sz="1200" b="0" dirty="0"/>
              <a:t>bids formally </a:t>
            </a:r>
            <a:r>
              <a:rPr lang="en-US" sz="1200" b="0" dirty="0" smtClean="0"/>
              <a:t>reviewed by Greenwood Soar IP and Red Chalk Group </a:t>
            </a:r>
            <a:endParaRPr lang="en-US" sz="1200" b="0" dirty="0"/>
          </a:p>
          <a:p>
            <a:pPr marL="114300" indent="-114300">
              <a:buFontTx/>
              <a:buChar char="•"/>
            </a:pPr>
            <a:r>
              <a:rPr lang="en-US" sz="1200" b="0" dirty="0"/>
              <a:t>Red Chalk Group to follow-up with qualified bidders</a:t>
            </a:r>
          </a:p>
          <a:p>
            <a:pPr marL="114300" indent="-114300">
              <a:buFontTx/>
              <a:buChar char="•"/>
            </a:pPr>
            <a:endParaRPr lang="en-US" sz="1200" b="0" dirty="0"/>
          </a:p>
          <a:p>
            <a:pPr marL="114300" indent="-114300">
              <a:buFontTx/>
              <a:buChar char="•"/>
            </a:pPr>
            <a:endParaRPr lang="en-US" sz="1200" b="0" dirty="0"/>
          </a:p>
          <a:p>
            <a:pPr marL="114300" indent="-114300">
              <a:buFontTx/>
              <a:buChar char="•"/>
            </a:pPr>
            <a:endParaRPr lang="en-US" sz="1200" b="0" dirty="0"/>
          </a:p>
          <a:p>
            <a:pPr marL="114300" indent="-114300">
              <a:buFontTx/>
              <a:buChar char="•"/>
            </a:pPr>
            <a:endParaRPr lang="en-US" sz="1200" dirty="0"/>
          </a:p>
          <a:p>
            <a:pPr marL="114300" indent="-114300">
              <a:buFontTx/>
              <a:buChar char="•"/>
            </a:pPr>
            <a:endParaRPr lang="en-US" sz="1200" dirty="0"/>
          </a:p>
          <a:p>
            <a:pPr marL="114300" indent="-114300">
              <a:buFontTx/>
              <a:buChar char="•"/>
            </a:pPr>
            <a:endParaRPr lang="en-US" sz="1200" dirty="0"/>
          </a:p>
        </p:txBody>
      </p:sp>
      <p:sp>
        <p:nvSpPr>
          <p:cNvPr id="12307" name="Text Box 20"/>
          <p:cNvSpPr txBox="1">
            <a:spLocks noChangeArrowheads="1"/>
          </p:cNvSpPr>
          <p:nvPr/>
        </p:nvSpPr>
        <p:spPr bwMode="auto">
          <a:xfrm>
            <a:off x="322263" y="4688500"/>
            <a:ext cx="765175" cy="304800"/>
          </a:xfrm>
          <a:prstGeom prst="rect">
            <a:avLst/>
          </a:prstGeom>
          <a:noFill/>
          <a:ln w="9525">
            <a:noFill/>
            <a:miter lim="800000"/>
            <a:headEnd/>
            <a:tailEnd/>
          </a:ln>
        </p:spPr>
        <p:txBody>
          <a:bodyPr wrap="none">
            <a:spAutoFit/>
          </a:bodyPr>
          <a:lstStyle/>
          <a:p>
            <a:r>
              <a:rPr lang="en-US" sz="1400" dirty="0"/>
              <a:t>Timing</a:t>
            </a:r>
          </a:p>
        </p:txBody>
      </p:sp>
      <p:sp>
        <p:nvSpPr>
          <p:cNvPr id="12308" name="AutoShape 21"/>
          <p:cNvSpPr>
            <a:spLocks noChangeArrowheads="1"/>
          </p:cNvSpPr>
          <p:nvPr/>
        </p:nvSpPr>
        <p:spPr bwMode="auto">
          <a:xfrm>
            <a:off x="307975" y="4993300"/>
            <a:ext cx="152400" cy="152400"/>
          </a:xfrm>
          <a:prstGeom prst="triangle">
            <a:avLst>
              <a:gd name="adj" fmla="val 50000"/>
            </a:avLst>
          </a:prstGeom>
          <a:solidFill>
            <a:schemeClr val="bg2"/>
          </a:solidFill>
          <a:ln w="9525">
            <a:solidFill>
              <a:schemeClr val="bg2"/>
            </a:solidFill>
            <a:miter lim="800000"/>
            <a:headEnd/>
            <a:tailEnd/>
          </a:ln>
        </p:spPr>
        <p:txBody>
          <a:bodyPr wrap="none" anchor="ctr"/>
          <a:lstStyle/>
          <a:p>
            <a:endParaRPr lang="de-DE"/>
          </a:p>
        </p:txBody>
      </p:sp>
      <p:sp>
        <p:nvSpPr>
          <p:cNvPr id="12309" name="Text Box 24"/>
          <p:cNvSpPr txBox="1">
            <a:spLocks noChangeArrowheads="1"/>
          </p:cNvSpPr>
          <p:nvPr/>
        </p:nvSpPr>
        <p:spPr bwMode="auto">
          <a:xfrm>
            <a:off x="127000" y="5121888"/>
            <a:ext cx="678391" cy="400110"/>
          </a:xfrm>
          <a:prstGeom prst="rect">
            <a:avLst/>
          </a:prstGeom>
          <a:noFill/>
          <a:ln w="9525">
            <a:noFill/>
            <a:miter lim="800000"/>
            <a:headEnd/>
            <a:tailEnd/>
          </a:ln>
        </p:spPr>
        <p:txBody>
          <a:bodyPr wrap="none">
            <a:spAutoFit/>
          </a:bodyPr>
          <a:lstStyle/>
          <a:p>
            <a:r>
              <a:rPr lang="en-US" sz="1000" dirty="0"/>
              <a:t>Begin</a:t>
            </a:r>
          </a:p>
          <a:p>
            <a:r>
              <a:rPr lang="en-US" sz="1000" dirty="0" smtClean="0"/>
              <a:t>7/1/2009</a:t>
            </a:r>
            <a:endParaRPr lang="en-US" sz="1000" dirty="0"/>
          </a:p>
        </p:txBody>
      </p:sp>
      <p:sp>
        <p:nvSpPr>
          <p:cNvPr id="12310" name="AutoShape 22"/>
          <p:cNvSpPr>
            <a:spLocks noChangeArrowheads="1"/>
          </p:cNvSpPr>
          <p:nvPr/>
        </p:nvSpPr>
        <p:spPr bwMode="auto">
          <a:xfrm>
            <a:off x="4438650" y="4993300"/>
            <a:ext cx="152400" cy="152400"/>
          </a:xfrm>
          <a:prstGeom prst="triangle">
            <a:avLst>
              <a:gd name="adj" fmla="val 50000"/>
            </a:avLst>
          </a:prstGeom>
          <a:solidFill>
            <a:schemeClr val="bg2"/>
          </a:solidFill>
          <a:ln w="9525">
            <a:solidFill>
              <a:schemeClr val="bg2"/>
            </a:solidFill>
            <a:miter lim="800000"/>
            <a:headEnd/>
            <a:tailEnd/>
          </a:ln>
        </p:spPr>
        <p:txBody>
          <a:bodyPr wrap="none" anchor="ctr"/>
          <a:lstStyle/>
          <a:p>
            <a:endParaRPr lang="de-DE"/>
          </a:p>
        </p:txBody>
      </p:sp>
      <p:sp>
        <p:nvSpPr>
          <p:cNvPr id="12311" name="Text Box 25"/>
          <p:cNvSpPr txBox="1">
            <a:spLocks noChangeArrowheads="1"/>
          </p:cNvSpPr>
          <p:nvPr/>
        </p:nvSpPr>
        <p:spPr bwMode="auto">
          <a:xfrm>
            <a:off x="4154488" y="5115538"/>
            <a:ext cx="749300" cy="400050"/>
          </a:xfrm>
          <a:prstGeom prst="rect">
            <a:avLst/>
          </a:prstGeom>
          <a:noFill/>
          <a:ln w="9525">
            <a:noFill/>
            <a:miter lim="800000"/>
            <a:headEnd/>
            <a:tailEnd/>
          </a:ln>
        </p:spPr>
        <p:txBody>
          <a:bodyPr wrap="none">
            <a:spAutoFit/>
          </a:bodyPr>
          <a:lstStyle/>
          <a:p>
            <a:pPr algn="ctr"/>
            <a:r>
              <a:rPr lang="en-US" sz="1000" dirty="0"/>
              <a:t>Bids due</a:t>
            </a:r>
          </a:p>
          <a:p>
            <a:pPr algn="ctr"/>
            <a:r>
              <a:rPr lang="en-US" sz="1000" dirty="0" smtClean="0"/>
              <a:t>10/1/2009</a:t>
            </a:r>
            <a:endParaRPr lang="en-US" sz="1000" dirty="0"/>
          </a:p>
        </p:txBody>
      </p:sp>
      <p:cxnSp>
        <p:nvCxnSpPr>
          <p:cNvPr id="12312" name="Straight Arrow Connector 27"/>
          <p:cNvCxnSpPr>
            <a:cxnSpLocks noChangeShapeType="1"/>
          </p:cNvCxnSpPr>
          <p:nvPr/>
        </p:nvCxnSpPr>
        <p:spPr bwMode="auto">
          <a:xfrm flipV="1">
            <a:off x="384175" y="4988538"/>
            <a:ext cx="8118475" cy="3175"/>
          </a:xfrm>
          <a:prstGeom prst="straightConnector1">
            <a:avLst/>
          </a:prstGeom>
          <a:noFill/>
          <a:ln w="25400">
            <a:solidFill>
              <a:schemeClr val="bg2"/>
            </a:solidFill>
            <a:round/>
            <a:headEnd/>
            <a:tailEnd type="triangle" w="med" len="med"/>
          </a:ln>
        </p:spPr>
      </p:cxnSp>
      <p:sp>
        <p:nvSpPr>
          <p:cNvPr id="12313" name="AutoShape 22"/>
          <p:cNvSpPr>
            <a:spLocks noChangeArrowheads="1"/>
          </p:cNvSpPr>
          <p:nvPr/>
        </p:nvSpPr>
        <p:spPr bwMode="auto">
          <a:xfrm>
            <a:off x="8369300" y="4993300"/>
            <a:ext cx="152400" cy="152400"/>
          </a:xfrm>
          <a:prstGeom prst="triangle">
            <a:avLst>
              <a:gd name="adj" fmla="val 50000"/>
            </a:avLst>
          </a:prstGeom>
          <a:solidFill>
            <a:schemeClr val="bg2"/>
          </a:solidFill>
          <a:ln w="9525">
            <a:solidFill>
              <a:schemeClr val="bg2"/>
            </a:solidFill>
            <a:miter lim="800000"/>
            <a:headEnd/>
            <a:tailEnd/>
          </a:ln>
        </p:spPr>
        <p:txBody>
          <a:bodyPr wrap="none" anchor="ctr"/>
          <a:lstStyle/>
          <a:p>
            <a:endParaRPr lang="de-DE"/>
          </a:p>
        </p:txBody>
      </p:sp>
      <p:sp>
        <p:nvSpPr>
          <p:cNvPr id="12314" name="Text Box 25"/>
          <p:cNvSpPr txBox="1">
            <a:spLocks noChangeArrowheads="1"/>
          </p:cNvSpPr>
          <p:nvPr/>
        </p:nvSpPr>
        <p:spPr bwMode="auto">
          <a:xfrm>
            <a:off x="7835900" y="5123475"/>
            <a:ext cx="1335623" cy="400110"/>
          </a:xfrm>
          <a:prstGeom prst="rect">
            <a:avLst/>
          </a:prstGeom>
          <a:noFill/>
          <a:ln w="9525">
            <a:noFill/>
            <a:miter lim="800000"/>
            <a:headEnd/>
            <a:tailEnd/>
          </a:ln>
        </p:spPr>
        <p:txBody>
          <a:bodyPr wrap="none">
            <a:spAutoFit/>
          </a:bodyPr>
          <a:lstStyle/>
          <a:p>
            <a:pPr algn="ctr"/>
            <a:r>
              <a:rPr lang="en-US" sz="1000" dirty="0"/>
              <a:t>Target </a:t>
            </a:r>
            <a:r>
              <a:rPr lang="en-US" sz="1000" dirty="0" smtClean="0"/>
              <a:t>first closing</a:t>
            </a:r>
            <a:endParaRPr lang="en-US" sz="1000" dirty="0"/>
          </a:p>
          <a:p>
            <a:pPr algn="ctr"/>
            <a:r>
              <a:rPr lang="en-US" sz="1000" dirty="0" smtClean="0"/>
              <a:t>12/31/2009</a:t>
            </a:r>
            <a:endParaRPr lang="en-US" sz="1000" dirty="0"/>
          </a:p>
        </p:txBody>
      </p:sp>
      <p:sp>
        <p:nvSpPr>
          <p:cNvPr id="12315" name="Text Box 8"/>
          <p:cNvSpPr txBox="1">
            <a:spLocks noChangeArrowheads="1"/>
          </p:cNvSpPr>
          <p:nvPr/>
        </p:nvSpPr>
        <p:spPr bwMode="auto">
          <a:xfrm>
            <a:off x="6464300" y="1370013"/>
            <a:ext cx="646113" cy="277812"/>
          </a:xfrm>
          <a:prstGeom prst="rect">
            <a:avLst/>
          </a:prstGeom>
          <a:noFill/>
          <a:ln w="9525">
            <a:noFill/>
            <a:miter lim="800000"/>
            <a:headEnd/>
            <a:tailEnd/>
          </a:ln>
        </p:spPr>
        <p:txBody>
          <a:bodyPr wrap="none">
            <a:spAutoFit/>
          </a:bodyPr>
          <a:lstStyle/>
          <a:p>
            <a:r>
              <a:rPr lang="en-US" sz="1200" dirty="0"/>
              <a:t>Step 4</a:t>
            </a:r>
          </a:p>
        </p:txBody>
      </p:sp>
      <p:sp>
        <p:nvSpPr>
          <p:cNvPr id="12316" name="Text Box 12"/>
          <p:cNvSpPr txBox="1">
            <a:spLocks noChangeArrowheads="1"/>
          </p:cNvSpPr>
          <p:nvPr/>
        </p:nvSpPr>
        <p:spPr bwMode="auto">
          <a:xfrm>
            <a:off x="4699000" y="1716088"/>
            <a:ext cx="2133600" cy="523875"/>
          </a:xfrm>
          <a:prstGeom prst="rect">
            <a:avLst/>
          </a:prstGeom>
          <a:noFill/>
          <a:ln w="9525">
            <a:noFill/>
            <a:miter lim="800000"/>
            <a:headEnd/>
            <a:tailEnd/>
          </a:ln>
        </p:spPr>
        <p:txBody>
          <a:bodyPr>
            <a:spAutoFit/>
          </a:bodyPr>
          <a:lstStyle/>
          <a:p>
            <a:r>
              <a:rPr lang="en-US" sz="1400" dirty="0"/>
              <a:t>Bids submitted and evaluated</a:t>
            </a:r>
          </a:p>
        </p:txBody>
      </p:sp>
      <p:sp>
        <p:nvSpPr>
          <p:cNvPr id="12317" name="Text Box 18"/>
          <p:cNvSpPr txBox="1">
            <a:spLocks noChangeArrowheads="1"/>
          </p:cNvSpPr>
          <p:nvPr/>
        </p:nvSpPr>
        <p:spPr bwMode="auto">
          <a:xfrm>
            <a:off x="6529388" y="2513013"/>
            <a:ext cx="2076450" cy="1754187"/>
          </a:xfrm>
          <a:prstGeom prst="rect">
            <a:avLst/>
          </a:prstGeom>
          <a:noFill/>
          <a:ln w="9525">
            <a:noFill/>
            <a:miter lim="800000"/>
            <a:headEnd/>
            <a:tailEnd/>
          </a:ln>
        </p:spPr>
        <p:txBody>
          <a:bodyPr>
            <a:spAutoFit/>
          </a:bodyPr>
          <a:lstStyle/>
          <a:p>
            <a:pPr marL="114300" indent="-114300">
              <a:buFontTx/>
              <a:buChar char="•"/>
            </a:pPr>
            <a:r>
              <a:rPr lang="en-US" sz="1200" b="0" dirty="0"/>
              <a:t>Red Chalk Group to facilitate negotiation process as needed</a:t>
            </a:r>
          </a:p>
          <a:p>
            <a:pPr marL="114300" indent="-114300">
              <a:buFontTx/>
              <a:buChar char="•"/>
            </a:pPr>
            <a:r>
              <a:rPr lang="en-US" sz="1200" b="0" dirty="0"/>
              <a:t>Close transaction</a:t>
            </a:r>
          </a:p>
          <a:p>
            <a:pPr marL="114300" indent="-114300">
              <a:buFontTx/>
              <a:buChar char="•"/>
            </a:pPr>
            <a:endParaRPr lang="en-US" sz="1200" b="0" dirty="0"/>
          </a:p>
          <a:p>
            <a:pPr marL="114300" indent="-114300">
              <a:buFontTx/>
              <a:buChar char="•"/>
            </a:pPr>
            <a:endParaRPr lang="en-US" sz="1200" b="0" dirty="0"/>
          </a:p>
          <a:p>
            <a:pPr marL="114300" indent="-114300">
              <a:buFontTx/>
              <a:buChar char="•"/>
            </a:pPr>
            <a:endParaRPr lang="en-US" sz="1200" dirty="0"/>
          </a:p>
          <a:p>
            <a:pPr marL="114300" indent="-114300">
              <a:buFontTx/>
              <a:buChar char="•"/>
            </a:pPr>
            <a:endParaRPr lang="en-US" sz="1200" dirty="0"/>
          </a:p>
          <a:p>
            <a:pPr marL="114300" indent="-114300">
              <a:buFontTx/>
              <a:buChar char="•"/>
            </a:pPr>
            <a:endParaRPr lang="en-US" sz="1200" dirty="0"/>
          </a:p>
        </p:txBody>
      </p:sp>
      <p:sp>
        <p:nvSpPr>
          <p:cNvPr id="12318" name="TextBox 37"/>
          <p:cNvSpPr txBox="1">
            <a:spLocks noChangeArrowheads="1"/>
          </p:cNvSpPr>
          <p:nvPr/>
        </p:nvSpPr>
        <p:spPr bwMode="auto">
          <a:xfrm>
            <a:off x="282575" y="5613400"/>
            <a:ext cx="8267700" cy="738188"/>
          </a:xfrm>
          <a:prstGeom prst="rect">
            <a:avLst/>
          </a:prstGeom>
          <a:noFill/>
          <a:ln w="9525">
            <a:noFill/>
            <a:miter lim="800000"/>
            <a:headEnd/>
            <a:tailEnd/>
          </a:ln>
        </p:spPr>
        <p:txBody>
          <a:bodyPr>
            <a:spAutoFit/>
          </a:bodyPr>
          <a:lstStyle/>
          <a:p>
            <a:r>
              <a:rPr lang="en-US" sz="1400" dirty="0"/>
              <a:t>Note that Red Chalk Group and </a:t>
            </a:r>
            <a:r>
              <a:rPr lang="en-US" sz="1400" dirty="0" smtClean="0"/>
              <a:t>Greenwood Soar IP, Ltd. reserve </a:t>
            </a:r>
            <a:r>
              <a:rPr lang="en-US" sz="1400" dirty="0"/>
              <a:t>the right to change the process with or without notice.  Notwithstanding the dates defined above, Red Chalk Group or its client reserve the right to accept any bid at any time.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Number Placeholder 3"/>
          <p:cNvSpPr>
            <a:spLocks noGrp="1"/>
          </p:cNvSpPr>
          <p:nvPr>
            <p:ph type="sldNum" sz="quarter" idx="10"/>
          </p:nvPr>
        </p:nvSpPr>
        <p:spPr>
          <a:noFill/>
        </p:spPr>
        <p:txBody>
          <a:bodyPr/>
          <a:lstStyle/>
          <a:p>
            <a:fld id="{FA712AC8-A270-4635-8C6C-452F4654EE4D}" type="slidenum">
              <a:rPr lang="en-US" smtClean="0">
                <a:latin typeface="Arial" pitchFamily="34" charset="0"/>
                <a:ea typeface="ＭＳ Ｐゴシック" pitchFamily="34" charset="-128"/>
              </a:rPr>
              <a:pPr/>
              <a:t>23</a:t>
            </a:fld>
            <a:endParaRPr lang="en-US" dirty="0" smtClean="0">
              <a:latin typeface="Arial" pitchFamily="34" charset="0"/>
              <a:ea typeface="ＭＳ Ｐゴシック" pitchFamily="34" charset="-128"/>
            </a:endParaRPr>
          </a:p>
        </p:txBody>
      </p:sp>
      <p:sp>
        <p:nvSpPr>
          <p:cNvPr id="290818" name="Rectangle 2"/>
          <p:cNvSpPr>
            <a:spLocks noChangeArrowheads="1"/>
          </p:cNvSpPr>
          <p:nvPr/>
        </p:nvSpPr>
        <p:spPr bwMode="auto">
          <a:xfrm>
            <a:off x="4543425" y="2230438"/>
            <a:ext cx="3124200" cy="2133600"/>
          </a:xfrm>
          <a:prstGeom prst="rect">
            <a:avLst/>
          </a:prstGeom>
          <a:solidFill>
            <a:schemeClr val="bg1"/>
          </a:solidFill>
          <a:ln w="9525">
            <a:solidFill>
              <a:schemeClr val="bg2"/>
            </a:solidFill>
            <a:miter lim="800000"/>
            <a:headEnd/>
            <a:tailEnd/>
          </a:ln>
          <a:effectLst>
            <a:outerShdw blurRad="50800" dist="38100" dir="2700000" algn="tl" rotWithShape="0">
              <a:prstClr val="black">
                <a:alpha val="40000"/>
              </a:prstClr>
            </a:outerShdw>
          </a:effectLst>
        </p:spPr>
        <p:txBody>
          <a:bodyPr wrap="none" anchor="ctr"/>
          <a:lstStyle/>
          <a:p>
            <a:pPr eaLnBrk="0" hangingPunct="0">
              <a:defRPr/>
            </a:pPr>
            <a:endParaRPr lang="en-US" dirty="0">
              <a:latin typeface="Arial" charset="0"/>
              <a:ea typeface="ＭＳ Ｐゴシック" pitchFamily="32" charset="-128"/>
            </a:endParaRPr>
          </a:p>
        </p:txBody>
      </p:sp>
      <p:sp>
        <p:nvSpPr>
          <p:cNvPr id="290819" name="Rectangle 3"/>
          <p:cNvSpPr>
            <a:spLocks noChangeArrowheads="1"/>
          </p:cNvSpPr>
          <p:nvPr/>
        </p:nvSpPr>
        <p:spPr bwMode="auto">
          <a:xfrm>
            <a:off x="914400" y="2225675"/>
            <a:ext cx="3124200" cy="2133600"/>
          </a:xfrm>
          <a:prstGeom prst="rect">
            <a:avLst/>
          </a:prstGeom>
          <a:solidFill>
            <a:schemeClr val="bg1"/>
          </a:solidFill>
          <a:ln w="9525">
            <a:solidFill>
              <a:schemeClr val="bg2"/>
            </a:solidFill>
            <a:miter lim="800000"/>
            <a:headEnd/>
            <a:tailEnd/>
          </a:ln>
          <a:effectLst>
            <a:outerShdw blurRad="50800" dist="38100" dir="2700000" algn="tl" rotWithShape="0">
              <a:prstClr val="black">
                <a:alpha val="40000"/>
              </a:prstClr>
            </a:outerShdw>
          </a:effectLst>
        </p:spPr>
        <p:txBody>
          <a:bodyPr wrap="none" anchor="ctr"/>
          <a:lstStyle/>
          <a:p>
            <a:pPr eaLnBrk="0" hangingPunct="0">
              <a:defRPr/>
            </a:pPr>
            <a:endParaRPr lang="en-US" dirty="0">
              <a:latin typeface="Arial" charset="0"/>
              <a:ea typeface="ＭＳ Ｐゴシック" pitchFamily="32" charset="-128"/>
            </a:endParaRPr>
          </a:p>
        </p:txBody>
      </p:sp>
      <p:sp>
        <p:nvSpPr>
          <p:cNvPr id="100356" name="Rectangle 4"/>
          <p:cNvSpPr>
            <a:spLocks noGrp="1" noChangeArrowheads="1"/>
          </p:cNvSpPr>
          <p:nvPr>
            <p:ph type="title"/>
          </p:nvPr>
        </p:nvSpPr>
        <p:spPr/>
        <p:txBody>
          <a:bodyPr/>
          <a:lstStyle/>
          <a:p>
            <a:pPr eaLnBrk="1" hangingPunct="1"/>
            <a:r>
              <a:rPr lang="en-US" dirty="0" smtClean="0"/>
              <a:t>To obtain additional information related to this asset sale, please contact the following:</a:t>
            </a:r>
          </a:p>
        </p:txBody>
      </p:sp>
      <p:sp>
        <p:nvSpPr>
          <p:cNvPr id="100357" name="Rectangle 5"/>
          <p:cNvSpPr>
            <a:spLocks noGrp="1" noChangeArrowheads="1"/>
          </p:cNvSpPr>
          <p:nvPr>
            <p:ph type="body" idx="1"/>
          </p:nvPr>
        </p:nvSpPr>
        <p:spPr>
          <a:xfrm>
            <a:off x="1143000" y="2286000"/>
            <a:ext cx="3000375" cy="1949450"/>
          </a:xfrm>
        </p:spPr>
        <p:txBody>
          <a:bodyPr/>
          <a:lstStyle/>
          <a:p>
            <a:pPr eaLnBrk="1" hangingPunct="1">
              <a:buFont typeface="Wingdings" pitchFamily="2" charset="2"/>
              <a:buNone/>
              <a:tabLst>
                <a:tab pos="692150" algn="l"/>
                <a:tab pos="2517775" algn="l"/>
              </a:tabLst>
            </a:pPr>
            <a:r>
              <a:rPr lang="en-US" sz="1600" b="1" dirty="0" smtClean="0">
                <a:latin typeface="Times New Roman" pitchFamily="18" charset="0"/>
              </a:rPr>
              <a:t>John Koepke</a:t>
            </a:r>
          </a:p>
          <a:p>
            <a:pPr eaLnBrk="1" hangingPunct="1">
              <a:buFont typeface="Wingdings" pitchFamily="2" charset="2"/>
              <a:buNone/>
              <a:tabLst>
                <a:tab pos="692150" algn="l"/>
                <a:tab pos="2517775" algn="l"/>
              </a:tabLst>
            </a:pPr>
            <a:r>
              <a:rPr lang="en-US" sz="1600" dirty="0" smtClean="0">
                <a:latin typeface="Times New Roman" pitchFamily="18" charset="0"/>
              </a:rPr>
              <a:t>Partner</a:t>
            </a:r>
          </a:p>
          <a:p>
            <a:pPr eaLnBrk="1" hangingPunct="1">
              <a:buFont typeface="Wingdings" pitchFamily="2" charset="2"/>
              <a:buNone/>
              <a:tabLst>
                <a:tab pos="692150" algn="l"/>
                <a:tab pos="2517775" algn="l"/>
              </a:tabLst>
            </a:pPr>
            <a:endParaRPr lang="en-US" sz="1600" dirty="0" smtClean="0">
              <a:latin typeface="Times New Roman" pitchFamily="18" charset="0"/>
            </a:endParaRPr>
          </a:p>
          <a:p>
            <a:pPr eaLnBrk="1" hangingPunct="1">
              <a:buFont typeface="Wingdings" pitchFamily="2" charset="2"/>
              <a:buNone/>
              <a:tabLst>
                <a:tab pos="692150" algn="l"/>
                <a:tab pos="2517775" algn="l"/>
              </a:tabLst>
            </a:pPr>
            <a:r>
              <a:rPr lang="en-US" sz="1600" dirty="0" smtClean="0">
                <a:latin typeface="Times New Roman" pitchFamily="18" charset="0"/>
              </a:rPr>
              <a:t>Office:	(847) 390-0704</a:t>
            </a:r>
          </a:p>
          <a:p>
            <a:pPr eaLnBrk="1" hangingPunct="1">
              <a:buFont typeface="Wingdings" pitchFamily="2" charset="2"/>
              <a:buNone/>
              <a:tabLst>
                <a:tab pos="692150" algn="l"/>
                <a:tab pos="2517775" algn="l"/>
              </a:tabLst>
            </a:pPr>
            <a:r>
              <a:rPr lang="en-US" sz="1600" dirty="0" smtClean="0">
                <a:latin typeface="Times New Roman" pitchFamily="18" charset="0"/>
              </a:rPr>
              <a:t>Mobile:	</a:t>
            </a:r>
            <a:r>
              <a:rPr lang="fr-FR" sz="1600" dirty="0" smtClean="0">
                <a:latin typeface="Times New Roman" pitchFamily="18" charset="0"/>
              </a:rPr>
              <a:t>(847) 571-8631</a:t>
            </a:r>
            <a:endParaRPr lang="en-US" sz="1600" dirty="0" smtClean="0">
              <a:latin typeface="Times New Roman" pitchFamily="18" charset="0"/>
            </a:endParaRPr>
          </a:p>
          <a:p>
            <a:pPr eaLnBrk="1" hangingPunct="1">
              <a:buFont typeface="Wingdings" pitchFamily="2" charset="2"/>
              <a:buNone/>
              <a:tabLst>
                <a:tab pos="692150" algn="l"/>
                <a:tab pos="2517775" algn="l"/>
              </a:tabLst>
            </a:pPr>
            <a:endParaRPr lang="en-US" sz="1600" dirty="0" smtClean="0">
              <a:solidFill>
                <a:schemeClr val="tx1"/>
              </a:solidFill>
              <a:latin typeface="Times New Roman" pitchFamily="18" charset="0"/>
            </a:endParaRPr>
          </a:p>
          <a:p>
            <a:pPr eaLnBrk="1" hangingPunct="1">
              <a:buFont typeface="Wingdings" pitchFamily="2" charset="2"/>
              <a:buNone/>
              <a:tabLst>
                <a:tab pos="692150" algn="l"/>
                <a:tab pos="2517775" algn="l"/>
              </a:tabLst>
            </a:pPr>
            <a:r>
              <a:rPr lang="en-US" sz="1600" dirty="0" smtClean="0">
                <a:solidFill>
                  <a:schemeClr val="tx1"/>
                </a:solidFill>
                <a:latin typeface="Times New Roman" pitchFamily="18" charset="0"/>
                <a:hlinkClick r:id="rId3"/>
              </a:rPr>
              <a:t>jkoepke@redchalkgroup.com</a:t>
            </a:r>
            <a:endParaRPr lang="en-US" sz="1600" dirty="0" smtClean="0">
              <a:solidFill>
                <a:schemeClr val="tx1"/>
              </a:solidFill>
              <a:latin typeface="Times New Roman" pitchFamily="18" charset="0"/>
            </a:endParaRPr>
          </a:p>
          <a:p>
            <a:pPr eaLnBrk="1" hangingPunct="1">
              <a:buFont typeface="Wingdings" pitchFamily="2" charset="2"/>
              <a:buNone/>
              <a:tabLst>
                <a:tab pos="692150" algn="l"/>
                <a:tab pos="2517775" algn="l"/>
              </a:tabLst>
            </a:pPr>
            <a:endParaRPr lang="en-US" sz="1600" dirty="0" smtClean="0">
              <a:solidFill>
                <a:srgbClr val="0000FF"/>
              </a:solidFill>
              <a:latin typeface="Times New Roman" pitchFamily="18" charset="0"/>
            </a:endParaRPr>
          </a:p>
        </p:txBody>
      </p:sp>
      <p:sp>
        <p:nvSpPr>
          <p:cNvPr id="100358" name="Rectangle 6"/>
          <p:cNvSpPr>
            <a:spLocks noChangeArrowheads="1"/>
          </p:cNvSpPr>
          <p:nvPr/>
        </p:nvSpPr>
        <p:spPr bwMode="auto">
          <a:xfrm>
            <a:off x="4695825" y="2286000"/>
            <a:ext cx="2743200" cy="1981200"/>
          </a:xfrm>
          <a:prstGeom prst="rect">
            <a:avLst/>
          </a:prstGeom>
          <a:noFill/>
          <a:ln w="9525" algn="ctr">
            <a:noFill/>
            <a:miter lim="800000"/>
            <a:headEnd/>
            <a:tailEnd/>
          </a:ln>
        </p:spPr>
        <p:txBody>
          <a:bodyPr/>
          <a:lstStyle/>
          <a:p>
            <a:pPr marL="171450" indent="-171450">
              <a:buClr>
                <a:schemeClr val="tx2"/>
              </a:buClr>
              <a:buSzPct val="75000"/>
              <a:buFont typeface="Wingdings" pitchFamily="2" charset="2"/>
              <a:buNone/>
              <a:tabLst>
                <a:tab pos="692150" algn="l"/>
                <a:tab pos="2517775" algn="l"/>
              </a:tabLst>
            </a:pPr>
            <a:r>
              <a:rPr lang="en-US" sz="1600" dirty="0">
                <a:solidFill>
                  <a:schemeClr val="tx2"/>
                </a:solidFill>
                <a:latin typeface="Times New Roman" pitchFamily="18" charset="0"/>
              </a:rPr>
              <a:t>Raymond Zenkich</a:t>
            </a:r>
          </a:p>
          <a:p>
            <a:pPr marL="171450" indent="-171450">
              <a:buClr>
                <a:schemeClr val="tx2"/>
              </a:buClr>
              <a:buSzPct val="75000"/>
              <a:buFont typeface="Wingdings" pitchFamily="2" charset="2"/>
              <a:buNone/>
              <a:tabLst>
                <a:tab pos="692150" algn="l"/>
                <a:tab pos="2517775" algn="l"/>
              </a:tabLst>
            </a:pPr>
            <a:r>
              <a:rPr lang="en-US" sz="1600" b="0" dirty="0">
                <a:solidFill>
                  <a:schemeClr val="tx2"/>
                </a:solidFill>
                <a:latin typeface="Times New Roman" pitchFamily="18" charset="0"/>
              </a:rPr>
              <a:t>Partner</a:t>
            </a:r>
          </a:p>
          <a:p>
            <a:pPr marL="171450" indent="-171450">
              <a:buClr>
                <a:schemeClr val="tx2"/>
              </a:buClr>
              <a:buSzPct val="75000"/>
              <a:buFont typeface="Wingdings" pitchFamily="2" charset="2"/>
              <a:buNone/>
              <a:tabLst>
                <a:tab pos="692150" algn="l"/>
                <a:tab pos="2517775" algn="l"/>
              </a:tabLst>
            </a:pPr>
            <a:endParaRPr lang="en-US" sz="1600" b="0" dirty="0">
              <a:solidFill>
                <a:schemeClr val="tx2"/>
              </a:solidFill>
              <a:latin typeface="Times New Roman" pitchFamily="18" charset="0"/>
            </a:endParaRPr>
          </a:p>
          <a:p>
            <a:pPr marL="171450" indent="-171450">
              <a:buClr>
                <a:schemeClr val="tx2"/>
              </a:buClr>
              <a:buSzPct val="75000"/>
              <a:buFont typeface="Wingdings" pitchFamily="2" charset="2"/>
              <a:buNone/>
              <a:tabLst>
                <a:tab pos="692150" algn="l"/>
                <a:tab pos="2517775" algn="l"/>
              </a:tabLst>
            </a:pPr>
            <a:r>
              <a:rPr lang="en-US" sz="1600" b="0" dirty="0">
                <a:solidFill>
                  <a:schemeClr val="tx2"/>
                </a:solidFill>
                <a:latin typeface="Times New Roman" pitchFamily="18" charset="0"/>
              </a:rPr>
              <a:t>Office:	(847) 390-0702</a:t>
            </a:r>
          </a:p>
          <a:p>
            <a:pPr marL="171450" indent="-171450">
              <a:buClr>
                <a:schemeClr val="tx2"/>
              </a:buClr>
              <a:buSzPct val="75000"/>
              <a:buFont typeface="Wingdings" pitchFamily="2" charset="2"/>
              <a:buNone/>
              <a:tabLst>
                <a:tab pos="692150" algn="l"/>
                <a:tab pos="2517775" algn="l"/>
              </a:tabLst>
            </a:pPr>
            <a:r>
              <a:rPr lang="en-US" sz="1600" b="0" dirty="0">
                <a:solidFill>
                  <a:schemeClr val="tx2"/>
                </a:solidFill>
                <a:latin typeface="Times New Roman" pitchFamily="18" charset="0"/>
              </a:rPr>
              <a:t>Mobile:	(847) 332-2885</a:t>
            </a:r>
          </a:p>
          <a:p>
            <a:pPr marL="171450" indent="-171450">
              <a:buClr>
                <a:schemeClr val="tx2"/>
              </a:buClr>
              <a:buSzPct val="75000"/>
              <a:buFont typeface="Wingdings" pitchFamily="2" charset="2"/>
              <a:buNone/>
              <a:tabLst>
                <a:tab pos="692150" algn="l"/>
                <a:tab pos="2517775" algn="l"/>
              </a:tabLst>
            </a:pPr>
            <a:endParaRPr lang="en-US" sz="1600" b="0" dirty="0">
              <a:solidFill>
                <a:schemeClr val="tx2"/>
              </a:solidFill>
              <a:latin typeface="Times New Roman" pitchFamily="18" charset="0"/>
            </a:endParaRPr>
          </a:p>
          <a:p>
            <a:pPr marL="171450" indent="-171450">
              <a:buClr>
                <a:schemeClr val="tx2"/>
              </a:buClr>
              <a:buSzPct val="75000"/>
              <a:buFont typeface="Wingdings" pitchFamily="2" charset="2"/>
              <a:buNone/>
              <a:tabLst>
                <a:tab pos="692150" algn="l"/>
                <a:tab pos="2517775" algn="l"/>
              </a:tabLst>
            </a:pPr>
            <a:r>
              <a:rPr lang="en-US" sz="1600" b="0" dirty="0">
                <a:solidFill>
                  <a:schemeClr val="tx2"/>
                </a:solidFill>
                <a:latin typeface="Times New Roman" pitchFamily="18" charset="0"/>
                <a:hlinkClick r:id="rId4"/>
              </a:rPr>
              <a:t>rzenkich@redchalkgroup.com</a:t>
            </a:r>
            <a:endParaRPr lang="en-US" sz="1600" b="0" dirty="0">
              <a:solidFill>
                <a:schemeClr val="tx2"/>
              </a:solidFill>
              <a:latin typeface="Times New Roman" pitchFamily="18" charset="0"/>
            </a:endParaRPr>
          </a:p>
        </p:txBody>
      </p:sp>
      <p:pic>
        <p:nvPicPr>
          <p:cNvPr id="100359" name="Picture 7" descr="logo"/>
          <p:cNvPicPr>
            <a:picLocks noChangeAspect="1" noChangeArrowheads="1"/>
          </p:cNvPicPr>
          <p:nvPr/>
        </p:nvPicPr>
        <p:blipFill>
          <a:blip r:embed="rId5"/>
          <a:srcRect/>
          <a:stretch>
            <a:fillRect/>
          </a:stretch>
        </p:blipFill>
        <p:spPr bwMode="auto">
          <a:xfrm>
            <a:off x="7429500" y="5257800"/>
            <a:ext cx="1714500" cy="1350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Red Chalk Group – Leadership Team</a:t>
            </a:r>
          </a:p>
        </p:txBody>
      </p:sp>
      <p:sp>
        <p:nvSpPr>
          <p:cNvPr id="3" name="Content Placeholder 2"/>
          <p:cNvSpPr>
            <a:spLocks noGrp="1"/>
          </p:cNvSpPr>
          <p:nvPr>
            <p:ph idx="1"/>
          </p:nvPr>
        </p:nvSpPr>
        <p:spPr>
          <a:xfrm>
            <a:off x="277813" y="1439863"/>
            <a:ext cx="8686800" cy="4876800"/>
          </a:xfrm>
        </p:spPr>
        <p:txBody>
          <a:bodyPr/>
          <a:lstStyle/>
          <a:p>
            <a:pPr marL="0" indent="0" eaLnBrk="1" hangingPunct="1">
              <a:lnSpc>
                <a:spcPts val="2400"/>
              </a:lnSpc>
              <a:buFont typeface="Wingdings" pitchFamily="2" charset="2"/>
              <a:buNone/>
              <a:tabLst/>
              <a:defRPr/>
            </a:pPr>
            <a:r>
              <a:rPr lang="en-US" sz="1600" b="1" dirty="0" smtClean="0">
                <a:cs typeface="Times New Roman" pitchFamily="18" charset="0"/>
              </a:rPr>
              <a:t>John Koepke</a:t>
            </a:r>
            <a:r>
              <a:rPr lang="en-US" sz="1600" dirty="0" smtClean="0">
                <a:cs typeface="Times New Roman" pitchFamily="18" charset="0"/>
              </a:rPr>
              <a:t> is a Partner with Red Chalk Group, LLC and has approximately 10 years of experience serving senior executives and investment professionals address intellectual property related issues, including 3 years at Howrey, LLP, the premier IP litigation firm.  John also built and established three early-stage technology companies.  Previously, John spent 6 years as a consultant at McKinsey &amp; Co., Inc.  John received an MBA from Harvard Business School and a Bachelor of Science degree from the University of Illinois.</a:t>
            </a:r>
          </a:p>
          <a:p>
            <a:pPr marL="0" indent="0" eaLnBrk="1" hangingPunct="1">
              <a:lnSpc>
                <a:spcPts val="2400"/>
              </a:lnSpc>
              <a:buFont typeface="Wingdings" pitchFamily="2" charset="2"/>
              <a:buNone/>
              <a:tabLst/>
              <a:defRPr/>
            </a:pPr>
            <a:endParaRPr lang="en-US" sz="1600" dirty="0" smtClean="0">
              <a:cs typeface="Times New Roman" pitchFamily="18" charset="0"/>
            </a:endParaRPr>
          </a:p>
          <a:p>
            <a:pPr marL="0" indent="0" eaLnBrk="1" hangingPunct="1">
              <a:lnSpc>
                <a:spcPts val="2400"/>
              </a:lnSpc>
              <a:buFont typeface="Wingdings" pitchFamily="2" charset="2"/>
              <a:buNone/>
              <a:tabLst/>
              <a:defRPr/>
            </a:pPr>
            <a:endParaRPr lang="en-US" sz="1600" dirty="0" smtClean="0">
              <a:cs typeface="Times New Roman" pitchFamily="18" charset="0"/>
            </a:endParaRPr>
          </a:p>
          <a:p>
            <a:pPr marL="0" indent="0" eaLnBrk="1" hangingPunct="1">
              <a:lnSpc>
                <a:spcPts val="2400"/>
              </a:lnSpc>
              <a:buFont typeface="Wingdings" pitchFamily="2" charset="2"/>
              <a:buNone/>
              <a:tabLst/>
              <a:defRPr/>
            </a:pPr>
            <a:r>
              <a:rPr lang="en-US" sz="1600" b="1" dirty="0" smtClean="0">
                <a:cs typeface="Times New Roman" pitchFamily="18" charset="0"/>
              </a:rPr>
              <a:t>Raymond Zenkich</a:t>
            </a:r>
            <a:r>
              <a:rPr lang="en-US" sz="1600" dirty="0" smtClean="0">
                <a:cs typeface="Times New Roman" pitchFamily="18" charset="0"/>
              </a:rPr>
              <a:t> is a Partner with Red Chalk Group, LLC and has over 13 years of experience serving senior executives and investment professionals address technology and intellectual property related issues.  Raymond also spent 5 years with McKinsey &amp; Company assisting senior executives address a wide range of business and technology issues.  Previously, Raymond held consulting positions at Accenture where he led multiple full life-cycle technology development projects.  Raymond received a Masters of Science from Northwestern University and a Bachelor of Arts degree from Northwestern University.</a:t>
            </a:r>
          </a:p>
          <a:p>
            <a:pPr algn="just">
              <a:lnSpc>
                <a:spcPts val="2400"/>
              </a:lnSpc>
              <a:defRPr/>
            </a:pPr>
            <a:endParaRPr lang="en-US" sz="1600" dirty="0"/>
          </a:p>
        </p:txBody>
      </p:sp>
      <p:sp>
        <p:nvSpPr>
          <p:cNvPr id="47108" name="Slide Number Placeholder 3"/>
          <p:cNvSpPr>
            <a:spLocks noGrp="1"/>
          </p:cNvSpPr>
          <p:nvPr>
            <p:ph type="sldNum" sz="quarter" idx="10"/>
          </p:nvPr>
        </p:nvSpPr>
        <p:spPr>
          <a:noFill/>
        </p:spPr>
        <p:txBody>
          <a:bodyPr/>
          <a:lstStyle/>
          <a:p>
            <a:fld id="{4025B99C-054E-4A74-A95A-399784EA30DD}" type="slidenum">
              <a:rPr lang="en-US" smtClean="0">
                <a:latin typeface="Arial" pitchFamily="34" charset="0"/>
                <a:ea typeface="MS PGothic" pitchFamily="34" charset="-128"/>
              </a:rPr>
              <a:pPr/>
              <a:t>24</a:t>
            </a:fld>
            <a:endParaRPr lang="en-US" dirty="0" smtClean="0">
              <a:latin typeface="Arial" pitchFamily="34" charset="0"/>
              <a:ea typeface="MS PGothic" pitchFamily="34" charset="-128"/>
            </a:endParaRPr>
          </a:p>
        </p:txBody>
      </p:sp>
      <p:sp>
        <p:nvSpPr>
          <p:cNvPr id="47109" name="Text Box 55"/>
          <p:cNvSpPr txBox="1">
            <a:spLocks noChangeArrowheads="1"/>
          </p:cNvSpPr>
          <p:nvPr/>
        </p:nvSpPr>
        <p:spPr bwMode="auto">
          <a:xfrm>
            <a:off x="255588" y="1055688"/>
            <a:ext cx="7848600" cy="339725"/>
          </a:xfrm>
          <a:prstGeom prst="rect">
            <a:avLst/>
          </a:prstGeom>
          <a:noFill/>
          <a:ln w="9525">
            <a:noFill/>
            <a:miter lim="800000"/>
            <a:headEnd/>
            <a:tailEnd/>
          </a:ln>
        </p:spPr>
        <p:txBody>
          <a:bodyPr>
            <a:spAutoFit/>
          </a:bodyPr>
          <a:lstStyle/>
          <a:p>
            <a:pPr marL="1206500" indent="-1206500"/>
            <a:r>
              <a:rPr lang="en-US" sz="1600" dirty="0"/>
              <a:t>LEADERSHIP TEAM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smtClean="0"/>
              <a:t>Greenwood Soar IP Limited is offering for license (or sale) solid state, bi-directional transformer/voltage regulator technology with broad applications to the aviation, marine, railway, power tool, and power distribution industries</a:t>
            </a:r>
          </a:p>
        </p:txBody>
      </p:sp>
      <p:sp>
        <p:nvSpPr>
          <p:cNvPr id="20482" name="Content Placeholder 2"/>
          <p:cNvSpPr>
            <a:spLocks noGrp="1"/>
          </p:cNvSpPr>
          <p:nvPr>
            <p:ph idx="1"/>
          </p:nvPr>
        </p:nvSpPr>
        <p:spPr>
          <a:xfrm>
            <a:off x="152400" y="1198675"/>
            <a:ext cx="8686800" cy="5524500"/>
          </a:xfrm>
        </p:spPr>
        <p:txBody>
          <a:bodyPr/>
          <a:lstStyle/>
          <a:p>
            <a:pPr marL="228600" lvl="1" indent="-228600">
              <a:buFont typeface="Wingdings" pitchFamily="2" charset="2"/>
              <a:buChar char="§"/>
            </a:pPr>
            <a:r>
              <a:rPr lang="en-US" sz="1600" dirty="0" smtClean="0"/>
              <a:t>Greenwood Soar IP Limited is offering for license (or sale) </a:t>
            </a:r>
            <a:r>
              <a:rPr lang="en-US" sz="1600" u="sng" dirty="0" smtClean="0"/>
              <a:t>US 6,294,900 – Bi-directional AC or DC voltage regulator</a:t>
            </a:r>
            <a:r>
              <a:rPr lang="en-US" sz="1600" dirty="0" smtClean="0"/>
              <a:t>, and its 4 foreign counterparts (Europe, Japan, South Korea, and India).  The technology/patent has not been previously licensed.</a:t>
            </a:r>
          </a:p>
          <a:p>
            <a:pPr marL="228600" lvl="1" indent="-228600">
              <a:buNone/>
            </a:pPr>
            <a:endParaRPr lang="en-US" sz="1600" dirty="0" smtClean="0"/>
          </a:p>
          <a:p>
            <a:pPr marL="228600" lvl="1" indent="-228600">
              <a:buFont typeface="Wingdings" pitchFamily="2" charset="2"/>
              <a:buChar char="§"/>
            </a:pPr>
            <a:r>
              <a:rPr lang="en-US" sz="1600" dirty="0" smtClean="0"/>
              <a:t>The patent provides for an apparatus which permits bi-directional power flow so as to be able to accommodate regenerative load currents.  More specifically, the technology enables an AC or DC voltage regulator/converter, which while functionally analogous to conventional iron/copper AC transformers, </a:t>
            </a:r>
            <a:r>
              <a:rPr lang="en-US" sz="1600" u="sng" dirty="0" smtClean="0"/>
              <a:t>benefits from solid state controls so as to permit a dramatic reduction in weight, size and cost while improving performance.</a:t>
            </a:r>
          </a:p>
          <a:p>
            <a:pPr marL="228600" indent="-228600">
              <a:buFont typeface="Wingdings" pitchFamily="2" charset="2"/>
              <a:buNone/>
            </a:pPr>
            <a:r>
              <a:rPr lang="en-US" sz="1600" dirty="0" smtClean="0"/>
              <a:t>  </a:t>
            </a:r>
          </a:p>
          <a:p>
            <a:pPr marL="228600" indent="-228600"/>
            <a:r>
              <a:rPr lang="en-US" sz="1600" dirty="0" smtClean="0"/>
              <a:t>Potential applications for this technology include:  power distribution systems (particularly applications related to “smart grid” systems), aviation, marine, portable site/tool transformers, and railway traction power distribution systems and locomotives</a:t>
            </a:r>
          </a:p>
          <a:p>
            <a:pPr marL="228600" indent="-228600">
              <a:buNone/>
            </a:pPr>
            <a:endParaRPr lang="en-US" sz="1600" dirty="0" smtClean="0"/>
          </a:p>
          <a:p>
            <a:pPr marL="228600" indent="-228600"/>
            <a:r>
              <a:rPr lang="en-US" sz="1600" dirty="0" smtClean="0"/>
              <a:t>Potential </a:t>
            </a:r>
            <a:r>
              <a:rPr lang="en-US" sz="1600" dirty="0" smtClean="0">
                <a:solidFill>
                  <a:schemeClr val="tx1"/>
                </a:solidFill>
              </a:rPr>
              <a:t>companies that are likely to be interested in this technology include:  ABB, Aichi, Cooper Power Systems, General Electric, Hitachi, Howard Industries, Siemens, Toshiba, Westinghouse, EMD, NREC, L3  – among others.</a:t>
            </a:r>
          </a:p>
          <a:p>
            <a:pPr marL="228600" indent="-228600"/>
            <a:endParaRPr lang="en-US" sz="1600" dirty="0" smtClean="0"/>
          </a:p>
          <a:p>
            <a:pPr marL="228600" indent="-228600"/>
            <a:r>
              <a:rPr lang="en-US" sz="1600" dirty="0" smtClean="0"/>
              <a:t>Licenses are available for suitable industry partners to develop and market the technology worldwide.  (Will also consider a portfolio sale.)  See </a:t>
            </a:r>
            <a:r>
              <a:rPr lang="en-US" sz="1600" dirty="0" smtClean="0">
                <a:hlinkClick r:id="rId3"/>
              </a:rPr>
              <a:t>www.greenwoodsoarip.com</a:t>
            </a:r>
            <a:r>
              <a:rPr lang="en-US" sz="1600" dirty="0" smtClean="0"/>
              <a:t> for additional details or contact Red </a:t>
            </a:r>
            <a:r>
              <a:rPr lang="en-US" sz="1600" smtClean="0"/>
              <a:t>Chalk Group at (847) 390-0704.</a:t>
            </a:r>
            <a:endParaRPr lang="en-US" sz="1600" dirty="0" smtClean="0"/>
          </a:p>
          <a:p>
            <a:pPr marL="228600" indent="-228600">
              <a:buNone/>
            </a:pPr>
            <a:endParaRPr lang="en-US" sz="1600" dirty="0" smtClean="0"/>
          </a:p>
        </p:txBody>
      </p:sp>
      <p:sp>
        <p:nvSpPr>
          <p:cNvPr id="20483" name="Slide Number Placeholder 3"/>
          <p:cNvSpPr>
            <a:spLocks noGrp="1"/>
          </p:cNvSpPr>
          <p:nvPr>
            <p:ph type="sldNum" sz="quarter" idx="10"/>
          </p:nvPr>
        </p:nvSpPr>
        <p:spPr>
          <a:xfrm>
            <a:off x="8439150" y="6641233"/>
            <a:ext cx="704850" cy="206375"/>
          </a:xfrm>
          <a:noFill/>
        </p:spPr>
        <p:txBody>
          <a:bodyPr/>
          <a:lstStyle/>
          <a:p>
            <a:fld id="{DABDB7EC-AE23-4CC8-9BF6-F90988CFB9EC}" type="slidenum">
              <a:rPr lang="en-US" smtClean="0">
                <a:latin typeface="Arial" pitchFamily="34" charset="0"/>
                <a:ea typeface="ＭＳ Ｐゴシック" pitchFamily="34" charset="-128"/>
              </a:rPr>
              <a:pPr/>
              <a:t>2</a:t>
            </a:fld>
            <a:endParaRPr lang="en-US" dirty="0" smtClean="0">
              <a:latin typeface="Arial" pitchFamily="34" charset="0"/>
              <a:ea typeface="ＭＳ Ｐゴシック" pitchFamily="34" charset="-128"/>
            </a:endParaRPr>
          </a:p>
        </p:txBody>
      </p:sp>
      <p:sp>
        <p:nvSpPr>
          <p:cNvPr id="5" name="Text Box 55"/>
          <p:cNvSpPr txBox="1">
            <a:spLocks noChangeArrowheads="1"/>
          </p:cNvSpPr>
          <p:nvPr/>
        </p:nvSpPr>
        <p:spPr bwMode="auto">
          <a:xfrm>
            <a:off x="122955" y="942975"/>
            <a:ext cx="7848600" cy="339725"/>
          </a:xfrm>
          <a:prstGeom prst="rect">
            <a:avLst/>
          </a:prstGeom>
          <a:noFill/>
          <a:ln w="9525">
            <a:noFill/>
            <a:miter lim="800000"/>
            <a:headEnd/>
            <a:tailEnd/>
          </a:ln>
        </p:spPr>
        <p:txBody>
          <a:bodyPr>
            <a:spAutoFit/>
          </a:bodyPr>
          <a:lstStyle/>
          <a:p>
            <a:pPr marL="1206500" indent="-1206500"/>
            <a:r>
              <a:rPr lang="en-US" sz="1600" dirty="0" smtClean="0"/>
              <a:t>EXECUTIVE SUMMARY</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40632" y="1732548"/>
            <a:ext cx="7132320" cy="462013"/>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4098" name="Title 1"/>
          <p:cNvSpPr>
            <a:spLocks noGrp="1"/>
          </p:cNvSpPr>
          <p:nvPr>
            <p:ph type="title"/>
          </p:nvPr>
        </p:nvSpPr>
        <p:spPr/>
        <p:txBody>
          <a:bodyPr/>
          <a:lstStyle/>
          <a:p>
            <a:r>
              <a:rPr lang="en-US" dirty="0" smtClean="0"/>
              <a:t>Contents</a:t>
            </a:r>
          </a:p>
        </p:txBody>
      </p:sp>
      <p:sp>
        <p:nvSpPr>
          <p:cNvPr id="4099" name="Content Placeholder 2"/>
          <p:cNvSpPr>
            <a:spLocks noGrp="1"/>
          </p:cNvSpPr>
          <p:nvPr>
            <p:ph idx="1"/>
          </p:nvPr>
        </p:nvSpPr>
        <p:spPr>
          <a:xfrm>
            <a:off x="228600" y="1219200"/>
            <a:ext cx="8686800" cy="4876800"/>
          </a:xfrm>
        </p:spPr>
        <p:txBody>
          <a:bodyPr/>
          <a:lstStyle/>
          <a:p>
            <a:r>
              <a:rPr lang="en-US" dirty="0" smtClean="0"/>
              <a:t>Summary of opportunity</a:t>
            </a:r>
          </a:p>
          <a:p>
            <a:endParaRPr lang="en-US" dirty="0" smtClean="0"/>
          </a:p>
          <a:p>
            <a:r>
              <a:rPr lang="en-US" dirty="0" smtClean="0"/>
              <a:t>Background on Greenwood Soar IP, Ltd.</a:t>
            </a:r>
          </a:p>
          <a:p>
            <a:endParaRPr lang="en-US" dirty="0" smtClean="0"/>
          </a:p>
          <a:p>
            <a:r>
              <a:rPr lang="en-US" dirty="0" smtClean="0"/>
              <a:t>Overview of the technology and relevant markets</a:t>
            </a:r>
          </a:p>
          <a:p>
            <a:pPr>
              <a:buFont typeface="Wingdings" pitchFamily="2" charset="2"/>
              <a:buNone/>
            </a:pPr>
            <a:endParaRPr lang="en-US" dirty="0" smtClean="0"/>
          </a:p>
          <a:p>
            <a:r>
              <a:rPr lang="en-US" dirty="0" smtClean="0"/>
              <a:t>Overview of the patent portfolio</a:t>
            </a:r>
          </a:p>
          <a:p>
            <a:endParaRPr lang="en-US" dirty="0" smtClean="0"/>
          </a:p>
          <a:p>
            <a:r>
              <a:rPr lang="en-US" dirty="0" smtClean="0"/>
              <a:t>Licensing and sales process – timing and next steps</a:t>
            </a:r>
          </a:p>
        </p:txBody>
      </p:sp>
      <p:sp>
        <p:nvSpPr>
          <p:cNvPr id="4100" name="Slide Number Placeholder 3"/>
          <p:cNvSpPr>
            <a:spLocks noGrp="1"/>
          </p:cNvSpPr>
          <p:nvPr>
            <p:ph type="sldNum" sz="quarter" idx="10"/>
          </p:nvPr>
        </p:nvSpPr>
        <p:spPr>
          <a:noFill/>
        </p:spPr>
        <p:txBody>
          <a:bodyPr/>
          <a:lstStyle/>
          <a:p>
            <a:fld id="{92376983-68E3-4429-A56E-F6082668942B}" type="slidenum">
              <a:rPr lang="en-US" smtClean="0">
                <a:latin typeface="Arial" pitchFamily="34" charset="0"/>
                <a:ea typeface="ＭＳ Ｐゴシック" pitchFamily="34" charset="-128"/>
              </a:rPr>
              <a:pPr/>
              <a:t>3</a:t>
            </a:fld>
            <a:endParaRPr lang="en-US" dirty="0" smtClean="0">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Greenwood Soar IP Limited has a strong track record of developing innovative power supply related technologies</a:t>
            </a:r>
          </a:p>
        </p:txBody>
      </p:sp>
      <p:sp>
        <p:nvSpPr>
          <p:cNvPr id="24578" name="Content Placeholder 2"/>
          <p:cNvSpPr>
            <a:spLocks noGrp="1"/>
          </p:cNvSpPr>
          <p:nvPr>
            <p:ph idx="1"/>
          </p:nvPr>
        </p:nvSpPr>
        <p:spPr>
          <a:xfrm>
            <a:off x="152400" y="1208300"/>
            <a:ext cx="8790709" cy="5429250"/>
          </a:xfrm>
        </p:spPr>
        <p:txBody>
          <a:bodyPr/>
          <a:lstStyle/>
          <a:p>
            <a:r>
              <a:rPr lang="en-GB" sz="1600" dirty="0" smtClean="0"/>
              <a:t>Greenwood Soar IP Ltd. provides energy efficient, reduced commodity use, low cost, controllable and novel solutions and IP for electrical and electronic energy management, power and lighting systems through client centred research, development and consultancy services.  Simon Greenwood and Steve Soar are partners in Greenwood Soar IP Ltd.</a:t>
            </a:r>
          </a:p>
          <a:p>
            <a:endParaRPr lang="en-US" sz="1600" dirty="0" smtClean="0"/>
          </a:p>
          <a:p>
            <a:r>
              <a:rPr lang="en-GB" sz="1600" dirty="0" smtClean="0"/>
              <a:t>Utilizing their extensive reservoir of experience and expertise in electrical and electronic engineering, Steve Soar and Simon Greenwood continue to research and develop client based and speculative, novel, electronic and electrical solutions with a particular focus on efficient, green energy management and electronic lighting.  They also provide a consultancy service to companies, institutions and individuals offering: bespoke research, design, engineering for manufacture, IP development and management services.</a:t>
            </a:r>
            <a:endParaRPr lang="en-US" sz="1600" dirty="0" smtClean="0"/>
          </a:p>
          <a:p>
            <a:endParaRPr lang="en-US" sz="1600" dirty="0" smtClean="0"/>
          </a:p>
          <a:p>
            <a:r>
              <a:rPr lang="en-GB" sz="1600" dirty="0" smtClean="0"/>
              <a:t>This inventive partnership is characterized by a continued focus on future innovation, as the Greenwood Soar lighting and power supply IP portfolio continues to grow.</a:t>
            </a:r>
            <a:endParaRPr lang="en-US" sz="1600" dirty="0" smtClean="0"/>
          </a:p>
          <a:p>
            <a:pPr marL="333375" lvl="1"/>
            <a:r>
              <a:rPr lang="en-GB" sz="1400" dirty="0" smtClean="0"/>
              <a:t>In 1999, Mr. Greenwood and Mr. Soar undertook a speculative development for a novel Electronic Ballasting topology for High Intensity Discharge Lamps. The IP is licensed in the USA and Europe with current US sales exceeding $1.7million/month</a:t>
            </a:r>
            <a:endParaRPr lang="en-US" sz="1400" dirty="0" smtClean="0"/>
          </a:p>
          <a:p>
            <a:pPr marL="333375" lvl="1"/>
            <a:r>
              <a:rPr lang="en-GB" sz="1400" dirty="0" smtClean="0"/>
              <a:t>In the early 1990s Mr. Greenwood and Mr. Soar collaborated on speculative development of a switch mode 300 Amp MIG and TIG welding set which broke new ground in lightweight compact industrial welding power supplies at only 45kg and 450mm cube.</a:t>
            </a:r>
            <a:endParaRPr lang="en-US" sz="1400" dirty="0" smtClean="0"/>
          </a:p>
          <a:p>
            <a:pPr marL="333375" lvl="1"/>
            <a:r>
              <a:rPr lang="en-GB" sz="1400" dirty="0" smtClean="0"/>
              <a:t>Early collaboration between Mr. Greenwood and Mr. Soar involved a speed controlled 200kW AC induction motor rope haulage system for the UK coal mining industry which was first installed and tested at Bickershaw Colliery in the UK.</a:t>
            </a:r>
            <a:endParaRPr lang="en-US" sz="1400" dirty="0" smtClean="0"/>
          </a:p>
        </p:txBody>
      </p:sp>
      <p:sp>
        <p:nvSpPr>
          <p:cNvPr id="24579" name="Slide Number Placeholder 3"/>
          <p:cNvSpPr>
            <a:spLocks noGrp="1"/>
          </p:cNvSpPr>
          <p:nvPr>
            <p:ph type="sldNum" sz="quarter" idx="10"/>
          </p:nvPr>
        </p:nvSpPr>
        <p:spPr>
          <a:noFill/>
        </p:spPr>
        <p:txBody>
          <a:bodyPr/>
          <a:lstStyle/>
          <a:p>
            <a:fld id="{470FF7BC-C805-4BB0-A391-E0AB428B22B3}" type="slidenum">
              <a:rPr lang="en-US" smtClean="0">
                <a:latin typeface="Arial" pitchFamily="34" charset="0"/>
                <a:ea typeface="ＭＳ Ｐゴシック" pitchFamily="34" charset="-128"/>
              </a:rPr>
              <a:pPr/>
              <a:t>4</a:t>
            </a:fld>
            <a:endParaRPr lang="en-US" dirty="0" smtClean="0">
              <a:latin typeface="Arial" pitchFamily="34" charset="0"/>
              <a:ea typeface="ＭＳ Ｐゴシック" pitchFamily="34" charset="-128"/>
            </a:endParaRPr>
          </a:p>
        </p:txBody>
      </p:sp>
      <p:sp>
        <p:nvSpPr>
          <p:cNvPr id="5" name="Text Box 55"/>
          <p:cNvSpPr txBox="1">
            <a:spLocks noChangeArrowheads="1"/>
          </p:cNvSpPr>
          <p:nvPr/>
        </p:nvSpPr>
        <p:spPr bwMode="auto">
          <a:xfrm>
            <a:off x="122955" y="942975"/>
            <a:ext cx="7848600" cy="339725"/>
          </a:xfrm>
          <a:prstGeom prst="rect">
            <a:avLst/>
          </a:prstGeom>
          <a:noFill/>
          <a:ln w="9525">
            <a:noFill/>
            <a:miter lim="800000"/>
            <a:headEnd/>
            <a:tailEnd/>
          </a:ln>
        </p:spPr>
        <p:txBody>
          <a:bodyPr>
            <a:spAutoFit/>
          </a:bodyPr>
          <a:lstStyle/>
          <a:p>
            <a:pPr marL="1206500" indent="-1206500"/>
            <a:r>
              <a:rPr lang="en-US" sz="1600" dirty="0" smtClean="0"/>
              <a:t>GREENWOOD SOAR IP LIMITED</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714768" y="1249680"/>
            <a:ext cx="4292871" cy="538052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7" name="Rectangle 6"/>
          <p:cNvSpPr/>
          <p:nvPr/>
        </p:nvSpPr>
        <p:spPr bwMode="auto">
          <a:xfrm>
            <a:off x="231000" y="1251284"/>
            <a:ext cx="4292871" cy="538052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47106" name="Title 1"/>
          <p:cNvSpPr>
            <a:spLocks noGrp="1"/>
          </p:cNvSpPr>
          <p:nvPr>
            <p:ph type="title"/>
          </p:nvPr>
        </p:nvSpPr>
        <p:spPr/>
        <p:txBody>
          <a:bodyPr/>
          <a:lstStyle/>
          <a:p>
            <a:r>
              <a:rPr lang="en-US" dirty="0" smtClean="0"/>
              <a:t>Simon Greenwood and Steve Soar developed the technology </a:t>
            </a:r>
          </a:p>
        </p:txBody>
      </p:sp>
      <p:sp>
        <p:nvSpPr>
          <p:cNvPr id="3" name="Content Placeholder 2"/>
          <p:cNvSpPr>
            <a:spLocks noGrp="1"/>
          </p:cNvSpPr>
          <p:nvPr>
            <p:ph idx="1"/>
          </p:nvPr>
        </p:nvSpPr>
        <p:spPr>
          <a:xfrm>
            <a:off x="208326" y="1223098"/>
            <a:ext cx="4315546" cy="4876800"/>
          </a:xfrm>
        </p:spPr>
        <p:txBody>
          <a:bodyPr/>
          <a:lstStyle/>
          <a:p>
            <a:pPr>
              <a:buNone/>
            </a:pPr>
            <a:r>
              <a:rPr lang="en-US" sz="1100" b="1" dirty="0" smtClean="0">
                <a:cs typeface="Times New Roman" pitchFamily="18" charset="0"/>
              </a:rPr>
              <a:t>Simon Greenwood - Chairman</a:t>
            </a:r>
          </a:p>
          <a:p>
            <a:endParaRPr lang="en-US" sz="1000" dirty="0" smtClean="0">
              <a:cs typeface="Times New Roman" pitchFamily="18" charset="0"/>
            </a:endParaRPr>
          </a:p>
          <a:p>
            <a:r>
              <a:rPr lang="en-US" sz="1000" dirty="0" smtClean="0">
                <a:cs typeface="Times New Roman" pitchFamily="18" charset="0"/>
              </a:rPr>
              <a:t>Mr. Greenwood </a:t>
            </a:r>
            <a:r>
              <a:rPr lang="en-GB" sz="1000" dirty="0" smtClean="0"/>
              <a:t>entered the electronics industry in 1974 as an apprentice electronics engineer working for a small subcontract engineering company in Stockport UK.  His training encompassed practical bench manufacture skills and testing of military and medical equipment from pulse monitors to military aircraft skid control systems.</a:t>
            </a:r>
          </a:p>
          <a:p>
            <a:endParaRPr lang="en-US" sz="1000" dirty="0" smtClean="0"/>
          </a:p>
          <a:p>
            <a:r>
              <a:rPr lang="en-GB" sz="1000" dirty="0" smtClean="0"/>
              <a:t>Mr. Greenwood became the chief engineer in charge of Research and Development at the age of 25. In this position he worked closely with the Manchester University School of Electrical Engineering on the development of Power Systems Modelling tools including Micro Machine controls, Analogue Computation Models of Steam and Hydro Turbines, Switch Mode Power Supplies for DC Motor Turbine Simulation and Micro Generator Time Constant Regulators. The system became the standard tool for both teaching and R&amp;D of power systems from North America to Europe to Asia, being adopted by several teaching institutions and national power generation authorities in preference to the crude early digital modelling solutions. </a:t>
            </a:r>
            <a:endParaRPr lang="en-US" sz="1000" dirty="0" smtClean="0"/>
          </a:p>
          <a:p>
            <a:endParaRPr lang="en-GB" sz="1000" dirty="0" smtClean="0"/>
          </a:p>
          <a:p>
            <a:r>
              <a:rPr lang="en-GB" sz="1000" dirty="0" smtClean="0"/>
              <a:t>In 1985 Mr. Greenwood started his own consultancy business undertaking client driven bespoke development of motion control systems using DC and AC inverters to drive a variety of conveyor and process control systems used in manufacturing industry. Other work encompassed vehicle engine management systems and later a concentration on electronic ballasting of fluorescent lamps, cold cathode lamps and emergency lighting systems.</a:t>
            </a:r>
            <a:endParaRPr lang="en-US" sz="1000" dirty="0" smtClean="0"/>
          </a:p>
          <a:p>
            <a:endParaRPr lang="en-GB" sz="1000" dirty="0" smtClean="0"/>
          </a:p>
          <a:p>
            <a:r>
              <a:rPr lang="en-GB" sz="1000" dirty="0" smtClean="0"/>
              <a:t>Mr. Greenwood is an intuitive electronics design engineer with a range of skills including ground up design of analogue circuits, switch mode power electronics, integration of embedded control in switch mode power supplies, thermal management and product design for manufacture.  He is named inventor on a considerable portfolio of US, EU, and worldwide patents in fields including switch mode power supplies and lighting applications.</a:t>
            </a:r>
            <a:endParaRPr lang="en-US" sz="1000" dirty="0" smtClean="0"/>
          </a:p>
        </p:txBody>
      </p:sp>
      <p:sp>
        <p:nvSpPr>
          <p:cNvPr id="47108" name="Slide Number Placeholder 3"/>
          <p:cNvSpPr>
            <a:spLocks noGrp="1"/>
          </p:cNvSpPr>
          <p:nvPr>
            <p:ph type="sldNum" sz="quarter" idx="10"/>
          </p:nvPr>
        </p:nvSpPr>
        <p:spPr>
          <a:noFill/>
        </p:spPr>
        <p:txBody>
          <a:bodyPr/>
          <a:lstStyle/>
          <a:p>
            <a:fld id="{4025B99C-054E-4A74-A95A-399784EA30DD}" type="slidenum">
              <a:rPr lang="en-US" smtClean="0">
                <a:latin typeface="Arial" pitchFamily="34" charset="0"/>
                <a:ea typeface="MS PGothic" pitchFamily="34" charset="-128"/>
              </a:rPr>
              <a:pPr/>
              <a:t>5</a:t>
            </a:fld>
            <a:endParaRPr lang="en-US" dirty="0" smtClean="0">
              <a:latin typeface="Arial" pitchFamily="34" charset="0"/>
              <a:ea typeface="MS PGothic" pitchFamily="34" charset="-128"/>
            </a:endParaRPr>
          </a:p>
        </p:txBody>
      </p:sp>
      <p:sp>
        <p:nvSpPr>
          <p:cNvPr id="47109" name="Text Box 55"/>
          <p:cNvSpPr txBox="1">
            <a:spLocks noChangeArrowheads="1"/>
          </p:cNvSpPr>
          <p:nvPr/>
        </p:nvSpPr>
        <p:spPr bwMode="auto">
          <a:xfrm>
            <a:off x="122955" y="942975"/>
            <a:ext cx="7848600" cy="339725"/>
          </a:xfrm>
          <a:prstGeom prst="rect">
            <a:avLst/>
          </a:prstGeom>
          <a:noFill/>
          <a:ln w="9525">
            <a:noFill/>
            <a:miter lim="800000"/>
            <a:headEnd/>
            <a:tailEnd/>
          </a:ln>
        </p:spPr>
        <p:txBody>
          <a:bodyPr>
            <a:spAutoFit/>
          </a:bodyPr>
          <a:lstStyle/>
          <a:p>
            <a:pPr marL="1206500" indent="-1206500"/>
            <a:r>
              <a:rPr lang="en-US" sz="1600" dirty="0" smtClean="0"/>
              <a:t>GREENWOOD SOAR IP LTD. LEADERSHIP TEAM</a:t>
            </a:r>
            <a:endParaRPr lang="en-US" sz="1600" dirty="0"/>
          </a:p>
        </p:txBody>
      </p:sp>
      <p:sp>
        <p:nvSpPr>
          <p:cNvPr id="6" name="Content Placeholder 2"/>
          <p:cNvSpPr txBox="1">
            <a:spLocks/>
          </p:cNvSpPr>
          <p:nvPr/>
        </p:nvSpPr>
        <p:spPr bwMode="auto">
          <a:xfrm>
            <a:off x="4668250" y="1251973"/>
            <a:ext cx="4167739"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
                <a:schemeClr val="tx2"/>
              </a:buClr>
              <a:buSzPct val="75000"/>
              <a:tabLst>
                <a:tab pos="2517775" algn="l"/>
              </a:tabLst>
              <a:defRPr/>
            </a:pPr>
            <a:r>
              <a:rPr kumimoji="0" lang="en-US" sz="1100" b="1" i="0" u="none" strike="noStrike" kern="0" cap="none" spc="0" normalizeH="0" baseline="0" noProof="0" dirty="0" smtClean="0">
                <a:ln>
                  <a:noFill/>
                </a:ln>
                <a:solidFill>
                  <a:schemeClr val="tx2"/>
                </a:solidFill>
                <a:effectLst/>
                <a:uLnTx/>
                <a:uFillTx/>
                <a:latin typeface="+mn-lt"/>
                <a:ea typeface="+mn-ea"/>
                <a:cs typeface="Times New Roman" pitchFamily="18" charset="0"/>
              </a:rPr>
              <a:t>Steve Soar</a:t>
            </a:r>
            <a:r>
              <a:rPr kumimoji="0" lang="en-US" sz="1100" b="1" i="0" u="none" strike="noStrike" kern="0" cap="none" spc="0" normalizeH="0" noProof="0" dirty="0" smtClean="0">
                <a:ln>
                  <a:noFill/>
                </a:ln>
                <a:solidFill>
                  <a:schemeClr val="tx2"/>
                </a:solidFill>
                <a:effectLst/>
                <a:uLnTx/>
                <a:uFillTx/>
                <a:latin typeface="+mn-lt"/>
                <a:ea typeface="+mn-ea"/>
                <a:cs typeface="Times New Roman" pitchFamily="18" charset="0"/>
              </a:rPr>
              <a:t> – Managing Director</a:t>
            </a:r>
            <a:endParaRPr kumimoji="0" lang="en-US" sz="1100" b="1" i="0" u="none" strike="noStrike" kern="0" cap="none" spc="0" normalizeH="0" baseline="0" noProof="0" dirty="0" smtClean="0">
              <a:ln>
                <a:noFill/>
              </a:ln>
              <a:solidFill>
                <a:schemeClr val="tx2"/>
              </a:solidFill>
              <a:effectLst/>
              <a:uLnTx/>
              <a:uFillTx/>
              <a:latin typeface="+mn-lt"/>
              <a:ea typeface="+mn-ea"/>
              <a:cs typeface="Times New Roman" pitchFamily="18" charset="0"/>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endParaRPr kumimoji="0" lang="en-US" sz="1000" b="1" i="0" u="none" strike="noStrike" kern="0" cap="none" spc="0" normalizeH="0" baseline="0" noProof="0" dirty="0" smtClean="0">
              <a:ln>
                <a:noFill/>
              </a:ln>
              <a:solidFill>
                <a:schemeClr val="tx2"/>
              </a:solidFill>
              <a:effectLst/>
              <a:uLnTx/>
              <a:uFillTx/>
              <a:latin typeface="+mn-lt"/>
              <a:ea typeface="+mn-ea"/>
              <a:cs typeface="Times New Roman" pitchFamily="18" charset="0"/>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r>
              <a:rPr kumimoji="0" lang="en-GB" sz="1000" b="0" i="0" u="none" strike="noStrike" kern="0" cap="none" spc="0" normalizeH="0" baseline="0" noProof="0" dirty="0" smtClean="0">
                <a:ln>
                  <a:noFill/>
                </a:ln>
                <a:solidFill>
                  <a:schemeClr val="tx2"/>
                </a:solidFill>
                <a:effectLst/>
                <a:uLnTx/>
                <a:uFillTx/>
                <a:latin typeface="+mn-lt"/>
                <a:ea typeface="+mn-ea"/>
                <a:cs typeface="+mn-cs"/>
              </a:rPr>
              <a:t>Mr. Soar entered the electrical engineering industry as a laboratory technician in 1957 and was sponsored by his employer British Industrial Calendar Cables to undertake an HND in electrical engineering, later becoming accessories design engineer for underground gas filled cable joints and terminations up to 132kV.  Mr. Soar left BICC in 1962 to work for 3 years at Salford University High Voltage Laboratories under contract to the United Kingdom Atomic Energy Authority.  Work was covered by NDA.</a:t>
            </a: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endParaRPr kumimoji="0" lang="en-US" sz="1000" b="0" i="0" u="none" strike="noStrike" kern="0" cap="none" spc="0" normalizeH="0" baseline="0" noProof="0" dirty="0" smtClean="0">
              <a:ln>
                <a:noFill/>
              </a:ln>
              <a:solidFill>
                <a:schemeClr val="tx2"/>
              </a:solidFill>
              <a:effectLst/>
              <a:uLnTx/>
              <a:uFillTx/>
              <a:latin typeface="+mn-lt"/>
              <a:ea typeface="+mn-ea"/>
              <a:cs typeface="+mn-cs"/>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r>
              <a:rPr kumimoji="0" lang="en-GB" sz="1000" b="0" i="0" u="none" strike="noStrike" kern="0" cap="none" spc="0" normalizeH="0" baseline="0" noProof="0" dirty="0" smtClean="0">
                <a:ln>
                  <a:noFill/>
                </a:ln>
                <a:solidFill>
                  <a:schemeClr val="tx2"/>
                </a:solidFill>
                <a:effectLst/>
                <a:uLnTx/>
                <a:uFillTx/>
                <a:latin typeface="+mn-lt"/>
                <a:ea typeface="+mn-ea"/>
                <a:cs typeface="+mn-cs"/>
              </a:rPr>
              <a:t>In 1965 Mr. Soar co-founded Magtor Ltd., specialising in toroidal and conventional bespoke transformer and inductor design and manufacture.  He Founding Solec Products in 1974 and designed and manufactured a range of speculative and client driven designs for electronic industrial controls as well as successfully marketing an early design of electronic ignition system for vehicles.</a:t>
            </a:r>
            <a:endParaRPr kumimoji="0" lang="en-US" sz="1000" b="0" i="0" u="none" strike="noStrike" kern="0" cap="none" spc="0" normalizeH="0" baseline="0" noProof="0" dirty="0" smtClean="0">
              <a:ln>
                <a:noFill/>
              </a:ln>
              <a:solidFill>
                <a:schemeClr val="tx2"/>
              </a:solidFill>
              <a:effectLst/>
              <a:uLnTx/>
              <a:uFillTx/>
              <a:latin typeface="+mn-lt"/>
              <a:ea typeface="+mn-ea"/>
              <a:cs typeface="+mn-cs"/>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endParaRPr kumimoji="0" lang="en-GB" sz="1000" b="0" i="0" u="none" strike="noStrike" kern="0" cap="none" spc="0" normalizeH="0" baseline="0" noProof="0" dirty="0" smtClean="0">
              <a:ln>
                <a:noFill/>
              </a:ln>
              <a:solidFill>
                <a:schemeClr val="tx2"/>
              </a:solidFill>
              <a:effectLst/>
              <a:uLnTx/>
              <a:uFillTx/>
              <a:latin typeface="+mn-lt"/>
              <a:ea typeface="+mn-ea"/>
              <a:cs typeface="+mn-cs"/>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r>
              <a:rPr kumimoji="0" lang="en-GB" sz="1000" b="0" i="0" u="none" strike="noStrike" kern="0" cap="none" spc="0" normalizeH="0" baseline="0" noProof="0" dirty="0" smtClean="0">
                <a:ln>
                  <a:noFill/>
                </a:ln>
                <a:solidFill>
                  <a:schemeClr val="tx2"/>
                </a:solidFill>
                <a:effectLst/>
                <a:uLnTx/>
                <a:uFillTx/>
                <a:latin typeface="+mn-lt"/>
                <a:ea typeface="+mn-ea"/>
                <a:cs typeface="+mn-cs"/>
              </a:rPr>
              <a:t>In 1984 Mr. Soar bought Oldham Printed Circuits and integrated Solec Products into the company.  The company designed and manufactured bespoke printed circuit boards for customers as well as internal product ranges. He was an early adopter of embedded micro controllers into both his and his customers’ products and has strong software development skills.</a:t>
            </a:r>
            <a:endParaRPr kumimoji="0" lang="en-US" sz="1000" b="0" i="0" u="none" strike="noStrike" kern="0" cap="none" spc="0" normalizeH="0" baseline="0" noProof="0" dirty="0" smtClean="0">
              <a:ln>
                <a:noFill/>
              </a:ln>
              <a:solidFill>
                <a:schemeClr val="tx2"/>
              </a:solidFill>
              <a:effectLst/>
              <a:uLnTx/>
              <a:uFillTx/>
              <a:latin typeface="+mn-lt"/>
              <a:ea typeface="+mn-ea"/>
              <a:cs typeface="+mn-cs"/>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endParaRPr kumimoji="0" lang="en-GB" sz="1000" b="0" i="0" u="none" strike="noStrike" kern="0" cap="none" spc="0" normalizeH="0" baseline="0" noProof="0" dirty="0" smtClean="0">
              <a:ln>
                <a:noFill/>
              </a:ln>
              <a:solidFill>
                <a:schemeClr val="tx2"/>
              </a:solidFill>
              <a:effectLst/>
              <a:uLnTx/>
              <a:uFillTx/>
              <a:latin typeface="+mn-lt"/>
              <a:ea typeface="+mn-ea"/>
              <a:cs typeface="+mn-cs"/>
            </a:endParaRPr>
          </a:p>
          <a:p>
            <a:pPr marL="171450" marR="0" lvl="0" indent="-171450" algn="l" defTabSz="914400" rtl="0" eaLnBrk="0" fontAlgn="base" latinLnBrk="0" hangingPunct="0">
              <a:lnSpc>
                <a:spcPct val="100000"/>
              </a:lnSpc>
              <a:spcBef>
                <a:spcPct val="0"/>
              </a:spcBef>
              <a:spcAft>
                <a:spcPct val="0"/>
              </a:spcAft>
              <a:buClr>
                <a:schemeClr val="tx2"/>
              </a:buClr>
              <a:buSzPct val="75000"/>
              <a:buFont typeface="Wingdings" pitchFamily="2" charset="2"/>
              <a:buChar char="§"/>
              <a:tabLst>
                <a:tab pos="2517775" algn="l"/>
              </a:tabLst>
              <a:defRPr/>
            </a:pPr>
            <a:r>
              <a:rPr kumimoji="0" lang="en-GB" sz="1000" b="0" i="0" u="none" strike="noStrike" kern="0" cap="none" spc="0" normalizeH="0" baseline="0" noProof="0" dirty="0" smtClean="0">
                <a:ln>
                  <a:noFill/>
                </a:ln>
                <a:solidFill>
                  <a:schemeClr val="tx2"/>
                </a:solidFill>
                <a:effectLst/>
                <a:uLnTx/>
                <a:uFillTx/>
                <a:latin typeface="+mn-lt"/>
                <a:ea typeface="+mn-ea"/>
                <a:cs typeface="+mn-cs"/>
              </a:rPr>
              <a:t>Mr. Soar is an intuitive electrical and electronics design engineer with a skill base which includes high voltage, switch mode power supply design, energy management, high frequency magnetic wound component design, software and embedded micro control. He is named inventor on a considerable portfolio of US, EU, and worldwide patents in fields including switch mode power supplies and lighting applications.</a:t>
            </a:r>
            <a:endParaRPr kumimoji="0" lang="en-US" sz="1000" b="0" i="0" u="none" strike="noStrike" kern="0" cap="none" spc="0" normalizeH="0" baseline="0" noProof="0" dirty="0" smtClean="0">
              <a:ln>
                <a:noFill/>
              </a:ln>
              <a:solidFill>
                <a:schemeClr val="tx2"/>
              </a:solidFill>
              <a:effectLst/>
              <a:uLnTx/>
              <a:uFillTx/>
              <a:latin typeface="+mn-lt"/>
              <a:ea typeface="+mn-ea"/>
              <a:cs typeface="+mn-cs"/>
            </a:endParaRPr>
          </a:p>
        </p:txBody>
      </p:sp>
      <p:cxnSp>
        <p:nvCxnSpPr>
          <p:cNvPr id="10" name="Straight Connector 9"/>
          <p:cNvCxnSpPr/>
          <p:nvPr/>
        </p:nvCxnSpPr>
        <p:spPr bwMode="auto">
          <a:xfrm>
            <a:off x="269507" y="1463040"/>
            <a:ext cx="4196615" cy="1588"/>
          </a:xfrm>
          <a:prstGeom prst="line">
            <a:avLst/>
          </a:prstGeom>
          <a:no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4772526" y="1461436"/>
            <a:ext cx="4196615" cy="1588"/>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40632" y="2271548"/>
            <a:ext cx="7132320" cy="462013"/>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32" charset="-128"/>
            </a:endParaRPr>
          </a:p>
        </p:txBody>
      </p:sp>
      <p:sp>
        <p:nvSpPr>
          <p:cNvPr id="4098" name="Title 1"/>
          <p:cNvSpPr>
            <a:spLocks noGrp="1"/>
          </p:cNvSpPr>
          <p:nvPr>
            <p:ph type="title"/>
          </p:nvPr>
        </p:nvSpPr>
        <p:spPr/>
        <p:txBody>
          <a:bodyPr/>
          <a:lstStyle/>
          <a:p>
            <a:r>
              <a:rPr lang="en-US" dirty="0" smtClean="0"/>
              <a:t>Contents</a:t>
            </a:r>
          </a:p>
        </p:txBody>
      </p:sp>
      <p:sp>
        <p:nvSpPr>
          <p:cNvPr id="4099" name="Content Placeholder 2"/>
          <p:cNvSpPr>
            <a:spLocks noGrp="1"/>
          </p:cNvSpPr>
          <p:nvPr>
            <p:ph idx="1"/>
          </p:nvPr>
        </p:nvSpPr>
        <p:spPr>
          <a:xfrm>
            <a:off x="228600" y="1219200"/>
            <a:ext cx="8686800" cy="4876800"/>
          </a:xfrm>
        </p:spPr>
        <p:txBody>
          <a:bodyPr/>
          <a:lstStyle/>
          <a:p>
            <a:r>
              <a:rPr lang="en-US" dirty="0" smtClean="0"/>
              <a:t>Summary of opportunity</a:t>
            </a:r>
          </a:p>
          <a:p>
            <a:endParaRPr lang="en-US" dirty="0" smtClean="0"/>
          </a:p>
          <a:p>
            <a:r>
              <a:rPr lang="en-US" dirty="0" smtClean="0"/>
              <a:t>Background on Greenwood Soar IP, Ltd.</a:t>
            </a:r>
          </a:p>
          <a:p>
            <a:endParaRPr lang="en-US" dirty="0" smtClean="0"/>
          </a:p>
          <a:p>
            <a:r>
              <a:rPr lang="en-US" dirty="0" smtClean="0"/>
              <a:t>Overview of the technology and relevant markets</a:t>
            </a:r>
          </a:p>
          <a:p>
            <a:pPr>
              <a:buFont typeface="Wingdings" pitchFamily="2" charset="2"/>
              <a:buNone/>
            </a:pPr>
            <a:endParaRPr lang="en-US" dirty="0" smtClean="0"/>
          </a:p>
          <a:p>
            <a:r>
              <a:rPr lang="en-US" dirty="0" smtClean="0"/>
              <a:t>Overview of the patent portfolio</a:t>
            </a:r>
          </a:p>
          <a:p>
            <a:endParaRPr lang="en-US" dirty="0" smtClean="0"/>
          </a:p>
          <a:p>
            <a:r>
              <a:rPr lang="en-US" dirty="0" smtClean="0"/>
              <a:t>Licensing and sales process – timing and next steps</a:t>
            </a:r>
          </a:p>
        </p:txBody>
      </p:sp>
      <p:sp>
        <p:nvSpPr>
          <p:cNvPr id="4100" name="Slide Number Placeholder 3"/>
          <p:cNvSpPr>
            <a:spLocks noGrp="1"/>
          </p:cNvSpPr>
          <p:nvPr>
            <p:ph type="sldNum" sz="quarter" idx="10"/>
          </p:nvPr>
        </p:nvSpPr>
        <p:spPr>
          <a:noFill/>
        </p:spPr>
        <p:txBody>
          <a:bodyPr/>
          <a:lstStyle/>
          <a:p>
            <a:fld id="{92376983-68E3-4429-A56E-F6082668942B}" type="slidenum">
              <a:rPr lang="en-US" smtClean="0">
                <a:latin typeface="Arial" pitchFamily="34" charset="0"/>
                <a:ea typeface="ＭＳ Ｐゴシック" pitchFamily="34" charset="-128"/>
              </a:rPr>
              <a:pPr/>
              <a:t>6</a:t>
            </a:fld>
            <a:endParaRPr lang="en-US" dirty="0" smtClean="0">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50700" y="1314450"/>
            <a:ext cx="8686800" cy="4876800"/>
          </a:xfrm>
        </p:spPr>
        <p:txBody>
          <a:bodyPr/>
          <a:lstStyle/>
          <a:p>
            <a:endParaRPr lang="en-US" sz="1600" dirty="0" smtClean="0"/>
          </a:p>
          <a:p>
            <a:r>
              <a:rPr lang="en-US" sz="1600" dirty="0" smtClean="0"/>
              <a:t>The technology enables an AC or DC voltage regulator/converter, which while functionally analogous to conventional iron/copper AC transformers, benefits from solid state controls so as to permit a dramatic reduction in weight, size and cost while improving performance.</a:t>
            </a:r>
          </a:p>
          <a:p>
            <a:endParaRPr lang="en-US" sz="1600" dirty="0" smtClean="0"/>
          </a:p>
          <a:p>
            <a:pPr marL="287338" lvl="1" indent="-115888"/>
            <a:r>
              <a:rPr lang="en-US" sz="1400" dirty="0" smtClean="0"/>
              <a:t>In a patented topology using MOS gate switching devices and low loss high frequency ferrite cored transformer and inductor designs combined with programmable microcontroller, the problems of bulk and weight are addressed while adding the benefits of controllable and programmable performance. </a:t>
            </a:r>
          </a:p>
          <a:p>
            <a:pPr marL="287338" lvl="1" indent="-115888"/>
            <a:endParaRPr lang="en-US" sz="1400" dirty="0" smtClean="0"/>
          </a:p>
          <a:p>
            <a:pPr marL="287338" lvl="1" indent="-115888"/>
            <a:r>
              <a:rPr lang="en-US" sz="1400" dirty="0" smtClean="0"/>
              <a:t>The “Bi-Directional Cuk Converter” topology mimics conventional iron/copper transformers in electrical performance with reactive loads while allowing ultra fast short circuit/earth fault protection.</a:t>
            </a:r>
          </a:p>
          <a:p>
            <a:pPr marL="287338" lvl="1" indent="-115888">
              <a:buNone/>
            </a:pPr>
            <a:r>
              <a:rPr lang="en-US" sz="1400" dirty="0" smtClean="0"/>
              <a:t> </a:t>
            </a:r>
          </a:p>
          <a:p>
            <a:pPr marL="287338" lvl="1" indent="-115888"/>
            <a:r>
              <a:rPr lang="en-US" sz="1400" dirty="0" smtClean="0"/>
              <a:t>The programmable micro controller also allows for point on wave control of voltage/current transformation ratio, harmonic correction, wattless synchronizing, zero crossing turn on/off, etc.</a:t>
            </a:r>
          </a:p>
          <a:p>
            <a:pPr marL="287338" lvl="1" indent="-115888">
              <a:buNone/>
            </a:pPr>
            <a:endParaRPr lang="en-US" sz="1400" dirty="0" smtClean="0"/>
          </a:p>
          <a:p>
            <a:pPr marL="287338" lvl="1" indent="-115888"/>
            <a:r>
              <a:rPr lang="en-US" sz="1400" dirty="0" smtClean="0"/>
              <a:t>Stackable in series or parallel for high voltage and/or high current.</a:t>
            </a:r>
          </a:p>
          <a:p>
            <a:pPr marL="287338" lvl="1" indent="-115888"/>
            <a:endParaRPr lang="en-US" sz="1400" dirty="0" smtClean="0"/>
          </a:p>
          <a:p>
            <a:pPr marL="287338" lvl="1" indent="-115888"/>
            <a:r>
              <a:rPr lang="en-US" sz="1400" dirty="0" smtClean="0"/>
              <a:t>Small footprint, light weight</a:t>
            </a:r>
          </a:p>
          <a:p>
            <a:endParaRPr lang="en-US" sz="1600" dirty="0" smtClean="0"/>
          </a:p>
        </p:txBody>
      </p:sp>
      <p:sp>
        <p:nvSpPr>
          <p:cNvPr id="2" name="Title 1"/>
          <p:cNvSpPr>
            <a:spLocks noGrp="1"/>
          </p:cNvSpPr>
          <p:nvPr>
            <p:ph type="title"/>
          </p:nvPr>
        </p:nvSpPr>
        <p:spPr/>
        <p:txBody>
          <a:bodyPr/>
          <a:lstStyle/>
          <a:p>
            <a:r>
              <a:rPr lang="en-US" dirty="0" smtClean="0"/>
              <a:t>Greenwood Soar IP has developed a novel and innovative solid state, bi-directional transformer/voltage regulator technology</a:t>
            </a:r>
            <a:endParaRPr lang="en-US" dirty="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7</a:t>
            </a:fld>
            <a:endParaRPr lang="en-US" dirty="0"/>
          </a:p>
        </p:txBody>
      </p:sp>
      <p:sp>
        <p:nvSpPr>
          <p:cNvPr id="5" name="Text Box 55"/>
          <p:cNvSpPr txBox="1">
            <a:spLocks noChangeArrowheads="1"/>
          </p:cNvSpPr>
          <p:nvPr/>
        </p:nvSpPr>
        <p:spPr bwMode="auto">
          <a:xfrm>
            <a:off x="34636" y="984539"/>
            <a:ext cx="7848600" cy="584775"/>
          </a:xfrm>
          <a:prstGeom prst="rect">
            <a:avLst/>
          </a:prstGeom>
          <a:noFill/>
          <a:ln w="9525">
            <a:noFill/>
            <a:miter lim="800000"/>
            <a:headEnd/>
            <a:tailEnd/>
          </a:ln>
        </p:spPr>
        <p:txBody>
          <a:bodyPr>
            <a:spAutoFit/>
          </a:bodyPr>
          <a:lstStyle/>
          <a:p>
            <a:r>
              <a:rPr lang="en-US" sz="1600" dirty="0" smtClean="0"/>
              <a:t>SOLID STATE CONTROLLED, BI-DIRECTIONAL TRANSFORMER/VOLTAGE REGULATOR TECHNOLOGY </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five potential markets for the technology</a:t>
            </a:r>
            <a:endParaRPr lang="en-US" dirty="0"/>
          </a:p>
        </p:txBody>
      </p:sp>
      <p:sp>
        <p:nvSpPr>
          <p:cNvPr id="3" name="Content Placeholder 2"/>
          <p:cNvSpPr>
            <a:spLocks noGrp="1"/>
          </p:cNvSpPr>
          <p:nvPr>
            <p:ph idx="1"/>
          </p:nvPr>
        </p:nvSpPr>
        <p:spPr>
          <a:xfrm>
            <a:off x="50700" y="1314450"/>
            <a:ext cx="8686800" cy="4876800"/>
          </a:xfrm>
        </p:spPr>
        <p:txBody>
          <a:bodyPr/>
          <a:lstStyle/>
          <a:p>
            <a:endParaRPr lang="en-US" sz="1600" dirty="0" smtClean="0"/>
          </a:p>
          <a:p>
            <a:endParaRPr lang="en-US" sz="1600" dirty="0" smtClean="0"/>
          </a:p>
          <a:p>
            <a:r>
              <a:rPr lang="en-US" sz="1600" dirty="0" smtClean="0"/>
              <a:t>Power distribution systems </a:t>
            </a:r>
          </a:p>
          <a:p>
            <a:endParaRPr lang="en-US" sz="1600" dirty="0" smtClean="0"/>
          </a:p>
          <a:p>
            <a:r>
              <a:rPr lang="en-US" sz="1600" dirty="0" smtClean="0"/>
              <a:t>Aviation power systems (civil and military)</a:t>
            </a:r>
          </a:p>
          <a:p>
            <a:endParaRPr lang="en-US" sz="1600" dirty="0" smtClean="0"/>
          </a:p>
          <a:p>
            <a:r>
              <a:rPr lang="en-US" sz="1600" dirty="0" smtClean="0"/>
              <a:t>Marine power systems (civil and military)</a:t>
            </a:r>
          </a:p>
          <a:p>
            <a:endParaRPr lang="en-US" sz="1600" dirty="0" smtClean="0"/>
          </a:p>
          <a:p>
            <a:r>
              <a:rPr lang="en-US" sz="1600" dirty="0" smtClean="0"/>
              <a:t>Portable site/power tool transformers</a:t>
            </a:r>
          </a:p>
          <a:p>
            <a:endParaRPr lang="en-US" sz="1600" dirty="0" smtClean="0"/>
          </a:p>
          <a:p>
            <a:r>
              <a:rPr lang="en-US" sz="1600" dirty="0" smtClean="0"/>
              <a:t>Railway traction power distribution systems and locomotives</a:t>
            </a:r>
            <a:endParaRPr lang="en-US" sz="1400" dirty="0" smtClean="0"/>
          </a:p>
        </p:txBody>
      </p:sp>
      <p:sp>
        <p:nvSpPr>
          <p:cNvPr id="4" name="Slide Number Placeholder 3"/>
          <p:cNvSpPr>
            <a:spLocks noGrp="1"/>
          </p:cNvSpPr>
          <p:nvPr>
            <p:ph type="sldNum" sz="quarter" idx="10"/>
          </p:nvPr>
        </p:nvSpPr>
        <p:spPr/>
        <p:txBody>
          <a:bodyPr/>
          <a:lstStyle/>
          <a:p>
            <a:pPr>
              <a:defRPr/>
            </a:pPr>
            <a:fld id="{BFFF4A56-783B-4431-A864-DDA40EB0B12D}" type="slidenum">
              <a:rPr lang="en-US" smtClean="0"/>
              <a:pPr>
                <a:defRPr/>
              </a:pPr>
              <a:t>8</a:t>
            </a:fld>
            <a:endParaRPr lang="en-US" dirty="0"/>
          </a:p>
        </p:txBody>
      </p:sp>
      <p:sp>
        <p:nvSpPr>
          <p:cNvPr id="5" name="Text Box 55"/>
          <p:cNvSpPr txBox="1">
            <a:spLocks noChangeArrowheads="1"/>
          </p:cNvSpPr>
          <p:nvPr/>
        </p:nvSpPr>
        <p:spPr bwMode="auto">
          <a:xfrm>
            <a:off x="34636" y="984539"/>
            <a:ext cx="7848600" cy="338138"/>
          </a:xfrm>
          <a:prstGeom prst="rect">
            <a:avLst/>
          </a:prstGeom>
          <a:noFill/>
          <a:ln w="9525">
            <a:noFill/>
            <a:miter lim="800000"/>
            <a:headEnd/>
            <a:tailEnd/>
          </a:ln>
        </p:spPr>
        <p:txBody>
          <a:bodyPr>
            <a:spAutoFit/>
          </a:bodyPr>
          <a:lstStyle/>
          <a:p>
            <a:pPr marL="1206500" indent="-1206500"/>
            <a:r>
              <a:rPr lang="en-US" sz="1600" dirty="0" smtClean="0"/>
              <a:t>RELEVANT MARKETS</a:t>
            </a:r>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5696</TotalTime>
  <Words>5012</Words>
  <Application>Microsoft Office PowerPoint</Application>
  <PresentationFormat>Letter Paper (8.5x11 in)</PresentationFormat>
  <Paragraphs>493</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Slide 0</vt:lpstr>
      <vt:lpstr>Contents</vt:lpstr>
      <vt:lpstr>Greenwood Soar IP Limited is offering for license (or sale) solid state, bi-directional transformer/voltage regulator technology with broad applications to the aviation, marine, railway, power tool, and power distribution industries</vt:lpstr>
      <vt:lpstr>Contents</vt:lpstr>
      <vt:lpstr>Greenwood Soar IP Limited has a strong track record of developing innovative power supply related technologies</vt:lpstr>
      <vt:lpstr>Simon Greenwood and Steve Soar developed the technology </vt:lpstr>
      <vt:lpstr>Contents</vt:lpstr>
      <vt:lpstr>Greenwood Soar IP has developed a novel and innovative solid state, bi-directional transformer/voltage regulator technology</vt:lpstr>
      <vt:lpstr>There are five potential markets for the technology</vt:lpstr>
      <vt:lpstr>The technology can be utilized in high voltage power grid and distribution systems</vt:lpstr>
      <vt:lpstr>The technology provides many benefits for high voltage grid and distribution systems </vt:lpstr>
      <vt:lpstr>While the technology will require additional development, many of the issues have already been overcome in existing technologies</vt:lpstr>
      <vt:lpstr>Importantly, investment in development of “smart grid” technologies is accelerating</vt:lpstr>
      <vt:lpstr>The technology can be utilized in civil and military aviation applications</vt:lpstr>
      <vt:lpstr>The technology can be utilized in civil and military marine applications</vt:lpstr>
      <vt:lpstr>The technology can be utilized as an on-site portable transformer for use with power tools</vt:lpstr>
      <vt:lpstr>The technology can be utilized in railway traction power distribution systems and locomotives</vt:lpstr>
      <vt:lpstr>There are a large number of potentially interested licensees/buyers of the technology</vt:lpstr>
      <vt:lpstr>Contents</vt:lpstr>
      <vt:lpstr>This technology is patented in the U.S., Europe*, Japan, South Korea, and India</vt:lpstr>
      <vt:lpstr>The patent provides for an apparatus which permits bi-directional power flow so as to be able to accommodate regenerative load currents.  More specifically, the technology enables an AC or DC voltage regulator/converter, which while functionally analogous to conventional iron/copper AC transformers, benefits from solid state controls so as to permit a dramatic reduction in weight, size and cost while improving performance.</vt:lpstr>
      <vt:lpstr>Contents</vt:lpstr>
      <vt:lpstr>The initial licensing and sales process will take place over the next two quarters with the objective of securing an initial license (or sale) by 12/31/2009</vt:lpstr>
      <vt:lpstr>To obtain additional information related to this asset sale, please contact the following:</vt:lpstr>
      <vt:lpstr>Red Chalk Group – Leadership Team</vt:lpstr>
    </vt:vector>
  </TitlesOfParts>
  <Company>Raymond Zenkich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Zenkich</dc:creator>
  <cp:lastModifiedBy>John Koepke</cp:lastModifiedBy>
  <cp:revision>829</cp:revision>
  <cp:lastPrinted>2007-05-22T17:56:44Z</cp:lastPrinted>
  <dcterms:created xsi:type="dcterms:W3CDTF">2007-03-08T18:05:10Z</dcterms:created>
  <dcterms:modified xsi:type="dcterms:W3CDTF">2009-06-17T14:10:21Z</dcterms:modified>
</cp:coreProperties>
</file>